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9" r:id="rId3"/>
    <p:sldId id="282" r:id="rId4"/>
    <p:sldId id="297" r:id="rId5"/>
    <p:sldId id="319" r:id="rId6"/>
    <p:sldId id="320" r:id="rId7"/>
    <p:sldId id="299" r:id="rId8"/>
    <p:sldId id="270" r:id="rId9"/>
    <p:sldId id="272" r:id="rId10"/>
    <p:sldId id="273" r:id="rId11"/>
    <p:sldId id="285" r:id="rId12"/>
    <p:sldId id="311" r:id="rId13"/>
    <p:sldId id="301" r:id="rId14"/>
    <p:sldId id="314" r:id="rId15"/>
    <p:sldId id="286" r:id="rId16"/>
    <p:sldId id="312" r:id="rId17"/>
    <p:sldId id="313" r:id="rId18"/>
    <p:sldId id="315" r:id="rId19"/>
    <p:sldId id="274" r:id="rId20"/>
    <p:sldId id="275" r:id="rId21"/>
    <p:sldId id="292" r:id="rId22"/>
    <p:sldId id="316" r:id="rId23"/>
    <p:sldId id="276" r:id="rId24"/>
    <p:sldId id="287" r:id="rId25"/>
    <p:sldId id="293" r:id="rId26"/>
    <p:sldId id="303" r:id="rId27"/>
    <p:sldId id="271" r:id="rId28"/>
    <p:sldId id="277" r:id="rId29"/>
    <p:sldId id="278" r:id="rId30"/>
    <p:sldId id="288" r:id="rId31"/>
    <p:sldId id="290" r:id="rId32"/>
    <p:sldId id="317" r:id="rId33"/>
    <p:sldId id="304" r:id="rId34"/>
    <p:sldId id="307" r:id="rId35"/>
    <p:sldId id="318" r:id="rId36"/>
    <p:sldId id="309" r:id="rId37"/>
    <p:sldId id="310" r:id="rId38"/>
    <p:sldId id="308" r:id="rId39"/>
    <p:sldId id="30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j Shah" initials="AS" lastIdx="0" clrIdx="0">
    <p:extLst>
      <p:ext uri="{19B8F6BF-5375-455C-9EA6-DF929625EA0E}">
        <p15:presenceInfo xmlns:p15="http://schemas.microsoft.com/office/powerpoint/2012/main" userId="Anuj Sh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83971" autoAdjust="0"/>
  </p:normalViewPr>
  <p:slideViewPr>
    <p:cSldViewPr snapToGrid="0" snapToObjects="1">
      <p:cViewPr varScale="1">
        <p:scale>
          <a:sx n="68" d="100"/>
          <a:sy n="68" d="100"/>
        </p:scale>
        <p:origin x="5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C9597-C482-4E6E-855A-3F8818756992}" type="datetimeFigureOut">
              <a:rPr lang="en-US" smtClean="0"/>
              <a:t>3/25/2017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6B04D-9BE0-42BD-A958-F00E86BBD4C5}" type="slidenum">
              <a:rPr lang="en-US" smtClean="0"/>
              <a:t>‹#›</a:t>
            </a:fld>
            <a:endParaRPr lang="en-US"/>
          </a:p>
        </p:txBody>
      </p:sp>
    </p:spTree>
    <p:extLst>
      <p:ext uri="{BB962C8B-B14F-4D97-AF65-F5344CB8AC3E}">
        <p14:creationId xmlns:p14="http://schemas.microsoft.com/office/powerpoint/2010/main" val="607373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s.smith.edu/dftwiki/index.php/Hadoop_WordCount.java"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96B04D-9BE0-42BD-A958-F00E86BBD4C5}" type="slidenum">
              <a:rPr lang="en-US" smtClean="0"/>
              <a:t>2</a:t>
            </a:fld>
            <a:endParaRPr lang="en-US"/>
          </a:p>
        </p:txBody>
      </p:sp>
    </p:spTree>
    <p:extLst>
      <p:ext uri="{BB962C8B-B14F-4D97-AF65-F5344CB8AC3E}">
        <p14:creationId xmlns:p14="http://schemas.microsoft.com/office/powerpoint/2010/main" val="3012979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t2Xlarge </a:t>
            </a:r>
          </a:p>
        </p:txBody>
      </p:sp>
      <p:sp>
        <p:nvSpPr>
          <p:cNvPr id="4" name="Slide Number Placeholder 3"/>
          <p:cNvSpPr>
            <a:spLocks noGrp="1"/>
          </p:cNvSpPr>
          <p:nvPr>
            <p:ph type="sldNum" sz="quarter" idx="10"/>
          </p:nvPr>
        </p:nvSpPr>
        <p:spPr/>
        <p:txBody>
          <a:bodyPr/>
          <a:lstStyle/>
          <a:p>
            <a:fld id="{E796B04D-9BE0-42BD-A958-F00E86BBD4C5}" type="slidenum">
              <a:rPr lang="en-US" smtClean="0"/>
              <a:t>4</a:t>
            </a:fld>
            <a:endParaRPr lang="en-US"/>
          </a:p>
        </p:txBody>
      </p:sp>
    </p:spTree>
    <p:extLst>
      <p:ext uri="{BB962C8B-B14F-4D97-AF65-F5344CB8AC3E}">
        <p14:creationId xmlns:p14="http://schemas.microsoft.com/office/powerpoint/2010/main" val="1761455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sz="1200" b="0" i="0" kern="1200" dirty="0" err="1">
                <a:solidFill>
                  <a:schemeClr val="tx1"/>
                </a:solidFill>
                <a:effectLst/>
                <a:latin typeface="+mn-lt"/>
                <a:ea typeface="+mn-ea"/>
                <a:cs typeface="+mn-cs"/>
              </a:rPr>
              <a:t>TeraValidate</a:t>
            </a:r>
            <a:r>
              <a:rPr lang="en-US" sz="1200" b="0" i="0" kern="1200" dirty="0">
                <a:solidFill>
                  <a:schemeClr val="tx1"/>
                </a:solidFill>
                <a:effectLst/>
                <a:latin typeface="+mn-lt"/>
                <a:ea typeface="+mn-ea"/>
                <a:cs typeface="+mn-cs"/>
              </a:rPr>
              <a:t> creates one map task per file in </a:t>
            </a:r>
            <a:r>
              <a:rPr lang="en-US" sz="1200" b="0" i="0" kern="1200" dirty="0" err="1">
                <a:solidFill>
                  <a:schemeClr val="tx1"/>
                </a:solidFill>
                <a:effectLst/>
                <a:latin typeface="+mn-lt"/>
                <a:ea typeface="+mn-ea"/>
                <a:cs typeface="+mn-cs"/>
              </a:rPr>
              <a:t>TeraSort’s</a:t>
            </a:r>
            <a:r>
              <a:rPr lang="en-US" sz="1200" b="0" i="0" kern="1200" dirty="0">
                <a:solidFill>
                  <a:schemeClr val="tx1"/>
                </a:solidFill>
                <a:effectLst/>
                <a:latin typeface="+mn-lt"/>
                <a:ea typeface="+mn-ea"/>
                <a:cs typeface="+mn-cs"/>
              </a:rPr>
              <a:t> output directory. A map task ensures that each key is less than or equal to the previous one. The map task also generates records with the first and last keys of the file, and the reduce task ensures that the first key of file </a:t>
            </a:r>
            <a:r>
              <a:rPr lang="en-US" sz="1200" b="0" i="1"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is greater than the last key of file </a:t>
            </a:r>
            <a:r>
              <a:rPr lang="en-US" sz="1200" b="0" i="1" kern="1200" dirty="0">
                <a:solidFill>
                  <a:schemeClr val="tx1"/>
                </a:solidFill>
                <a:effectLst/>
                <a:latin typeface="+mn-lt"/>
                <a:ea typeface="+mn-ea"/>
                <a:cs typeface="+mn-cs"/>
              </a:rPr>
              <a:t>i-1</a:t>
            </a:r>
            <a:r>
              <a:rPr lang="en-US" sz="1200" b="0" i="0" kern="1200" dirty="0">
                <a:solidFill>
                  <a:schemeClr val="tx1"/>
                </a:solidFill>
                <a:effectLst/>
                <a:latin typeface="+mn-lt"/>
                <a:ea typeface="+mn-ea"/>
                <a:cs typeface="+mn-cs"/>
              </a:rPr>
              <a:t>. The reduce tasks do not generate any output if everything is properly sorted. If they do detect any problems, they output the keys that are out of order.</a:t>
            </a:r>
            <a:endParaRPr lang="en-US" dirty="0"/>
          </a:p>
        </p:txBody>
      </p:sp>
      <p:sp>
        <p:nvSpPr>
          <p:cNvPr id="4" name="Slide Number Placeholder 3"/>
          <p:cNvSpPr>
            <a:spLocks noGrp="1"/>
          </p:cNvSpPr>
          <p:nvPr>
            <p:ph type="sldNum" sz="quarter" idx="10"/>
          </p:nvPr>
        </p:nvSpPr>
        <p:spPr/>
        <p:txBody>
          <a:bodyPr/>
          <a:lstStyle/>
          <a:p>
            <a:fld id="{E796B04D-9BE0-42BD-A958-F00E86BBD4C5}" type="slidenum">
              <a:rPr lang="en-US" smtClean="0"/>
              <a:t>28</a:t>
            </a:fld>
            <a:endParaRPr lang="en-US"/>
          </a:p>
        </p:txBody>
      </p:sp>
    </p:spTree>
    <p:extLst>
      <p:ext uri="{BB962C8B-B14F-4D97-AF65-F5344CB8AC3E}">
        <p14:creationId xmlns:p14="http://schemas.microsoft.com/office/powerpoint/2010/main" val="1450363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terasort</a:t>
            </a:r>
            <a:r>
              <a:rPr lang="en-US" sz="1200" b="0" i="0" kern="1200" dirty="0">
                <a:solidFill>
                  <a:schemeClr val="tx1"/>
                </a:solidFill>
                <a:effectLst/>
                <a:latin typeface="+mn-lt"/>
                <a:ea typeface="+mn-ea"/>
                <a:cs typeface="+mn-cs"/>
              </a:rPr>
              <a:t> benchmark sorts a specified amount of randomly generated data. This benchmark provides combined testing of the HDFS and MapReduce layers of a Hadoop cluster. A full </a:t>
            </a:r>
            <a:r>
              <a:rPr lang="en-US" sz="1200" b="0" i="0" kern="1200" dirty="0" err="1">
                <a:solidFill>
                  <a:schemeClr val="tx1"/>
                </a:solidFill>
                <a:effectLst/>
                <a:latin typeface="+mn-lt"/>
                <a:ea typeface="+mn-ea"/>
                <a:cs typeface="+mn-cs"/>
              </a:rPr>
              <a:t>terasort</a:t>
            </a:r>
            <a:r>
              <a:rPr lang="en-US" sz="1200" b="0" i="0" kern="1200" dirty="0">
                <a:solidFill>
                  <a:schemeClr val="tx1"/>
                </a:solidFill>
                <a:effectLst/>
                <a:latin typeface="+mn-lt"/>
                <a:ea typeface="+mn-ea"/>
                <a:cs typeface="+mn-cs"/>
              </a:rPr>
              <a:t> benchmark run consists of the following three steps:</a:t>
            </a:r>
          </a:p>
          <a:p>
            <a:r>
              <a:rPr lang="en-US" sz="1200" b="0" i="0" kern="1200" dirty="0">
                <a:solidFill>
                  <a:schemeClr val="tx1"/>
                </a:solidFill>
                <a:effectLst/>
                <a:latin typeface="+mn-lt"/>
                <a:ea typeface="+mn-ea"/>
                <a:cs typeface="+mn-cs"/>
              </a:rPr>
              <a:t>Generating the input data via </a:t>
            </a:r>
            <a:r>
              <a:rPr lang="en-US" sz="1200" b="0" i="0" kern="1200" dirty="0" err="1">
                <a:solidFill>
                  <a:schemeClr val="tx1"/>
                </a:solidFill>
                <a:effectLst/>
                <a:latin typeface="+mn-lt"/>
                <a:ea typeface="+mn-ea"/>
                <a:cs typeface="+mn-cs"/>
              </a:rPr>
              <a:t>teragen</a:t>
            </a:r>
            <a:r>
              <a:rPr lang="en-US" sz="1200" b="0" i="0" kern="1200" dirty="0">
                <a:solidFill>
                  <a:schemeClr val="tx1"/>
                </a:solidFill>
                <a:effectLst/>
                <a:latin typeface="+mn-lt"/>
                <a:ea typeface="+mn-ea"/>
                <a:cs typeface="+mn-cs"/>
              </a:rPr>
              <a:t> program.</a:t>
            </a:r>
          </a:p>
          <a:p>
            <a:r>
              <a:rPr lang="en-US" sz="1200" b="0" i="0" kern="1200" dirty="0">
                <a:solidFill>
                  <a:schemeClr val="tx1"/>
                </a:solidFill>
                <a:effectLst/>
                <a:latin typeface="+mn-lt"/>
                <a:ea typeface="+mn-ea"/>
                <a:cs typeface="+mn-cs"/>
              </a:rPr>
              <a:t>Running the actual </a:t>
            </a:r>
            <a:r>
              <a:rPr lang="en-US" sz="1200" b="0" i="0" kern="1200" dirty="0" err="1">
                <a:solidFill>
                  <a:schemeClr val="tx1"/>
                </a:solidFill>
                <a:effectLst/>
                <a:latin typeface="+mn-lt"/>
                <a:ea typeface="+mn-ea"/>
                <a:cs typeface="+mn-cs"/>
              </a:rPr>
              <a:t>terasort</a:t>
            </a:r>
            <a:r>
              <a:rPr lang="en-US" sz="1200" b="0" i="0" kern="1200" dirty="0">
                <a:solidFill>
                  <a:schemeClr val="tx1"/>
                </a:solidFill>
                <a:effectLst/>
                <a:latin typeface="+mn-lt"/>
                <a:ea typeface="+mn-ea"/>
                <a:cs typeface="+mn-cs"/>
              </a:rPr>
              <a:t> benchmark on the input data.</a:t>
            </a:r>
          </a:p>
          <a:p>
            <a:r>
              <a:rPr lang="en-US" sz="1200" b="0" i="0" kern="1200" dirty="0">
                <a:solidFill>
                  <a:schemeClr val="tx1"/>
                </a:solidFill>
                <a:effectLst/>
                <a:latin typeface="+mn-lt"/>
                <a:ea typeface="+mn-ea"/>
                <a:cs typeface="+mn-cs"/>
              </a:rPr>
              <a:t>Validating the sorted output data via the </a:t>
            </a:r>
            <a:r>
              <a:rPr lang="en-US" sz="1200" b="0" i="0" kern="1200" dirty="0" err="1">
                <a:solidFill>
                  <a:schemeClr val="tx1"/>
                </a:solidFill>
                <a:effectLst/>
                <a:latin typeface="+mn-lt"/>
                <a:ea typeface="+mn-ea"/>
                <a:cs typeface="+mn-cs"/>
              </a:rPr>
              <a:t>teravalidate</a:t>
            </a:r>
            <a:r>
              <a:rPr lang="en-US" sz="1200" b="0" i="0" kern="1200" dirty="0">
                <a:solidFill>
                  <a:schemeClr val="tx1"/>
                </a:solidFill>
                <a:effectLst/>
                <a:latin typeface="+mn-lt"/>
                <a:ea typeface="+mn-ea"/>
                <a:cs typeface="+mn-cs"/>
              </a:rPr>
              <a:t> program.</a:t>
            </a:r>
          </a:p>
          <a:p>
            <a:r>
              <a:rPr lang="en-US" sz="1200" b="0" i="0" kern="1200" dirty="0">
                <a:solidFill>
                  <a:schemeClr val="tx1"/>
                </a:solidFill>
                <a:effectLst/>
                <a:latin typeface="+mn-lt"/>
                <a:ea typeface="+mn-ea"/>
                <a:cs typeface="+mn-cs"/>
              </a:rPr>
              <a:t>In general, each row is 100 bytes long; thus the total amount of data written is 100 times the number of rows specified as part of the benchmark (i.e., to write 100GB of data, use 1 billion rows). The input and output directories need to be specified in HDFS. The following sequence of commands will run the benchmark for 50GB of data as user </a:t>
            </a:r>
            <a:r>
              <a:rPr lang="en-US" sz="1200" b="0" i="0" kern="1200" dirty="0" err="1">
                <a:solidFill>
                  <a:schemeClr val="tx1"/>
                </a:solidFill>
                <a:effectLst/>
                <a:latin typeface="+mn-lt"/>
                <a:ea typeface="+mn-ea"/>
                <a:cs typeface="+mn-cs"/>
              </a:rPr>
              <a:t>hdfs</a:t>
            </a:r>
            <a:r>
              <a:rPr lang="en-US" sz="1200" b="0" i="0" kern="1200" dirty="0">
                <a:solidFill>
                  <a:schemeClr val="tx1"/>
                </a:solidFill>
                <a:effectLst/>
                <a:latin typeface="+mn-lt"/>
                <a:ea typeface="+mn-ea"/>
                <a:cs typeface="+mn-cs"/>
              </a:rPr>
              <a:t>. Make sure the </a:t>
            </a:r>
          </a:p>
          <a:p>
            <a:endParaRPr lang="en-US" dirty="0"/>
          </a:p>
        </p:txBody>
      </p:sp>
      <p:sp>
        <p:nvSpPr>
          <p:cNvPr id="4" name="Slide Number Placeholder 3"/>
          <p:cNvSpPr>
            <a:spLocks noGrp="1"/>
          </p:cNvSpPr>
          <p:nvPr>
            <p:ph type="sldNum" sz="quarter" idx="10"/>
          </p:nvPr>
        </p:nvSpPr>
        <p:spPr/>
        <p:txBody>
          <a:bodyPr/>
          <a:lstStyle/>
          <a:p>
            <a:fld id="{E796B04D-9BE0-42BD-A958-F00E86BBD4C5}" type="slidenum">
              <a:rPr lang="en-US" smtClean="0"/>
              <a:t>29</a:t>
            </a:fld>
            <a:endParaRPr lang="en-US"/>
          </a:p>
        </p:txBody>
      </p:sp>
    </p:spTree>
    <p:extLst>
      <p:ext uri="{BB962C8B-B14F-4D97-AF65-F5344CB8AC3E}">
        <p14:creationId xmlns:p14="http://schemas.microsoft.com/office/powerpoint/2010/main" val="203911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kfjlskhlksfl</a:t>
            </a:r>
            <a:r>
              <a:rPr lang="en-US" dirty="0"/>
              <a:t> The Map class takes lines of text that are fed to it (the text files are automatically broken down into lines by Hadoop-</a:t>
            </a:r>
            <a:endParaRPr lang="en-US" b="1" dirty="0">
              <a:hlinkClick r:id="rId3" tooltip="Hadoop WordCount.java"/>
            </a:endParaRPr>
          </a:p>
          <a:p>
            <a:r>
              <a:rPr lang="en-US" b="1" dirty="0">
                <a:hlinkClick r:id="rId3" tooltip="Hadoop WordCount.java"/>
              </a:rPr>
              <a:t>WordCount.java</a:t>
            </a:r>
            <a:r>
              <a:rPr lang="en-US" dirty="0"/>
              <a:t> will automatically compute the word frequency of </a:t>
            </a:r>
            <a:r>
              <a:rPr lang="en-US" b="1" dirty="0"/>
              <a:t>all</a:t>
            </a:r>
            <a:r>
              <a:rPr lang="en-US" dirty="0"/>
              <a:t> text files found in the HDFS directory you ask it to process.</a:t>
            </a:r>
            <a:br>
              <a:rPr lang="en-US" dirty="0"/>
            </a:br>
            <a:endParaRPr lang="en-US" dirty="0"/>
          </a:p>
          <a:p>
            <a:r>
              <a:rPr lang="en-US" dirty="0"/>
              <a:t>The Map class takes lines of text that are fed to it (the text files are automatically broken down into lines by Hadoop--No need for us to do it!), and breaks them into words. Outputs a datagram for each word that is a ( String, </a:t>
            </a:r>
            <a:r>
              <a:rPr lang="en-US" dirty="0" err="1"/>
              <a:t>int</a:t>
            </a:r>
            <a:r>
              <a:rPr lang="en-US" dirty="0"/>
              <a:t> ) tuple, of the form ( "some-word", 1), since each tuple corresponds to the first </a:t>
            </a:r>
            <a:r>
              <a:rPr lang="en-US" dirty="0" err="1"/>
              <a:t>occurence</a:t>
            </a:r>
            <a:r>
              <a:rPr lang="en-US" dirty="0"/>
              <a:t> of each word, so the initial frequency for each word is 1.</a:t>
            </a:r>
            <a:br>
              <a:rPr lang="en-US" dirty="0"/>
            </a:br>
            <a:endParaRPr lang="en-US" dirty="0"/>
          </a:p>
          <a:p>
            <a:r>
              <a:rPr lang="en-US" dirty="0"/>
              <a:t>The reduce section gets collections of datagrams of the form [( word, n1 ), (word, n2)...] where all the words are the same, but with different numbers. These collections are the result of a sorting process that is integral to Hadoop and which gathers all the datagrams with the same word together. The reduce process gathers the datagrams inside a </a:t>
            </a:r>
            <a:r>
              <a:rPr lang="en-US" dirty="0" err="1"/>
              <a:t>datanode</a:t>
            </a:r>
            <a:r>
              <a:rPr lang="en-US" dirty="0"/>
              <a:t>, and also gathers datagrams from the different </a:t>
            </a:r>
            <a:r>
              <a:rPr lang="en-US" dirty="0" err="1"/>
              <a:t>datanodes</a:t>
            </a:r>
            <a:r>
              <a:rPr lang="en-US" dirty="0"/>
              <a:t> into a final collection of datagrams where all the words are now unique, with their total frequency (number of occurrences)</a:t>
            </a:r>
          </a:p>
          <a:p>
            <a:endParaRPr lang="en-US" dirty="0"/>
          </a:p>
        </p:txBody>
      </p:sp>
      <p:sp>
        <p:nvSpPr>
          <p:cNvPr id="4" name="Slide Number Placeholder 3"/>
          <p:cNvSpPr>
            <a:spLocks noGrp="1"/>
          </p:cNvSpPr>
          <p:nvPr>
            <p:ph type="sldNum" sz="quarter" idx="10"/>
          </p:nvPr>
        </p:nvSpPr>
        <p:spPr/>
        <p:txBody>
          <a:bodyPr/>
          <a:lstStyle/>
          <a:p>
            <a:fld id="{E796B04D-9BE0-42BD-A958-F00E86BBD4C5}" type="slidenum">
              <a:rPr lang="en-US" smtClean="0"/>
              <a:t>33</a:t>
            </a:fld>
            <a:endParaRPr lang="en-US"/>
          </a:p>
        </p:txBody>
      </p:sp>
    </p:spTree>
    <p:extLst>
      <p:ext uri="{BB962C8B-B14F-4D97-AF65-F5344CB8AC3E}">
        <p14:creationId xmlns:p14="http://schemas.microsoft.com/office/powerpoint/2010/main" val="1803719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96B04D-9BE0-42BD-A958-F00E86BBD4C5}" type="slidenum">
              <a:rPr lang="en-US" smtClean="0"/>
              <a:t>36</a:t>
            </a:fld>
            <a:endParaRPr lang="en-US"/>
          </a:p>
        </p:txBody>
      </p:sp>
    </p:spTree>
    <p:extLst>
      <p:ext uri="{BB962C8B-B14F-4D97-AF65-F5344CB8AC3E}">
        <p14:creationId xmlns:p14="http://schemas.microsoft.com/office/powerpoint/2010/main" val="178398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3/25/2017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3/25/2017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3/25/2017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3/25/2017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3/25/2017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3/25/2017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3/25/2017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3/25/2017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3/25/2017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3/25/2017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3/25/2017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3/25/2017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michael-noll.com/blog/2011/04/09/benchmarking-and-stress-testing-an-hadoop-cluster-with-terasort-testdfsio-nnbench-mrbench/" TargetMode="External"/><Relationship Id="rId2" Type="http://schemas.openxmlformats.org/officeDocument/2006/relationships/hyperlink" Target="http://ieeexplore.ieee.org/abstract/document/6787290/" TargetMode="External"/><Relationship Id="rId1" Type="http://schemas.openxmlformats.org/officeDocument/2006/relationships/slideLayout" Target="../slideLayouts/slideLayout2.xml"/><Relationship Id="rId5" Type="http://schemas.openxmlformats.org/officeDocument/2006/relationships/hyperlink" Target="https://discuss.pivotal.io/hc/en-us/articles/200864057-Running-DFSIO-MapReduce-benchmark-test" TargetMode="External"/><Relationship Id="rId4" Type="http://schemas.openxmlformats.org/officeDocument/2006/relationships/hyperlink" Target="http://www.informit.com/articles/article.aspx?p=2453563&amp;seqNum=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498762"/>
            <a:ext cx="10058400" cy="3398837"/>
          </a:xfrm>
        </p:spPr>
        <p:txBody>
          <a:bodyPr>
            <a:normAutofit/>
          </a:bodyPr>
          <a:lstStyle/>
          <a:p>
            <a:r>
              <a:rPr lang="en-US" sz="4400" b="1" dirty="0"/>
              <a:t>Comparison of Container Technology Systems for MapReduce Clusters of Different Cloud Providers</a:t>
            </a:r>
            <a:endParaRPr lang="en-US" sz="4400" dirty="0"/>
          </a:p>
        </p:txBody>
      </p:sp>
      <p:sp>
        <p:nvSpPr>
          <p:cNvPr id="3" name="Subtitle 2"/>
          <p:cNvSpPr>
            <a:spLocks noGrp="1"/>
          </p:cNvSpPr>
          <p:nvPr>
            <p:ph type="subTitle" idx="1"/>
          </p:nvPr>
        </p:nvSpPr>
        <p:spPr>
          <a:xfrm>
            <a:off x="1039122" y="4506989"/>
            <a:ext cx="10058400" cy="1544489"/>
          </a:xfrm>
        </p:spPr>
        <p:txBody>
          <a:bodyPr>
            <a:normAutofit fontScale="77500" lnSpcReduction="20000"/>
          </a:bodyPr>
          <a:lstStyle/>
          <a:p>
            <a:r>
              <a:rPr lang="en-US" b="1" dirty="0">
                <a:latin typeface="+mn-lt"/>
              </a:rPr>
              <a:t>Te</a:t>
            </a:r>
            <a:r>
              <a:rPr lang="en-US" sz="2700" b="1" dirty="0">
                <a:latin typeface="+mn-lt"/>
              </a:rPr>
              <a:t>am Name : Delta  </a:t>
            </a:r>
          </a:p>
          <a:p>
            <a:r>
              <a:rPr lang="en-US" sz="2700" b="1" dirty="0">
                <a:latin typeface="+mn-lt"/>
              </a:rPr>
              <a:t>Team Members:</a:t>
            </a:r>
          </a:p>
          <a:p>
            <a:r>
              <a:rPr lang="en-US" sz="2700" b="1" dirty="0">
                <a:latin typeface="+mn-lt"/>
              </a:rPr>
              <a:t>Balaji sai, Anuj Shah, </a:t>
            </a:r>
            <a:r>
              <a:rPr lang="en-US" sz="2700" b="1" dirty="0" err="1">
                <a:latin typeface="+mn-lt"/>
              </a:rPr>
              <a:t>Parth</a:t>
            </a:r>
            <a:r>
              <a:rPr lang="en-US" sz="2700" b="1" dirty="0">
                <a:latin typeface="+mn-lt"/>
              </a:rPr>
              <a:t> Shah, </a:t>
            </a:r>
            <a:r>
              <a:rPr lang="en-US" sz="2700" b="1" dirty="0" err="1">
                <a:latin typeface="+mn-lt"/>
              </a:rPr>
              <a:t>Enam</a:t>
            </a:r>
            <a:r>
              <a:rPr lang="en-US" sz="2700" b="1" dirty="0">
                <a:latin typeface="+mn-lt"/>
              </a:rPr>
              <a:t> Shah               </a:t>
            </a:r>
          </a:p>
          <a:p>
            <a:r>
              <a:rPr lang="en-US" dirty="0">
                <a:latin typeface="+mn-lt"/>
              </a:rPr>
              <a:t>               </a:t>
            </a:r>
          </a:p>
        </p:txBody>
      </p:sp>
    </p:spTree>
    <p:extLst>
      <p:ext uri="{BB962C8B-B14F-4D97-AF65-F5344CB8AC3E}">
        <p14:creationId xmlns:p14="http://schemas.microsoft.com/office/powerpoint/2010/main" val="602910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TestDFSIO</a:t>
            </a:r>
            <a:r>
              <a:rPr lang="en-US" dirty="0"/>
              <a:t> </a:t>
            </a:r>
            <a:r>
              <a:rPr lang="en-US" dirty="0" err="1"/>
              <a:t>BenchMark</a:t>
            </a:r>
            <a:endParaRPr lang="en-US" dirty="0"/>
          </a:p>
        </p:txBody>
      </p:sp>
      <p:sp>
        <p:nvSpPr>
          <p:cNvPr id="3" name="Content Placeholder 2"/>
          <p:cNvSpPr>
            <a:spLocks noGrp="1"/>
          </p:cNvSpPr>
          <p:nvPr>
            <p:ph idx="1"/>
          </p:nvPr>
        </p:nvSpPr>
        <p:spPr>
          <a:xfrm>
            <a:off x="1097280" y="1845734"/>
            <a:ext cx="10058400" cy="4023360"/>
          </a:xfrm>
        </p:spPr>
        <p:txBody>
          <a:bodyPr/>
          <a:lstStyle/>
          <a:p>
            <a:r>
              <a:rPr lang="en-US" dirty="0"/>
              <a:t>The Throughput and Average IO rate is calculated using the below formulae : </a:t>
            </a:r>
          </a:p>
          <a:p>
            <a:endParaRPr lang="en-US" dirty="0"/>
          </a:p>
          <a:p>
            <a:endParaRPr lang="en-US" dirty="0"/>
          </a:p>
          <a:p>
            <a:endParaRPr lang="en-US" dirty="0"/>
          </a:p>
          <a:p>
            <a:endParaRPr lang="en-US" dirty="0"/>
          </a:p>
          <a:p>
            <a:endParaRPr lang="en-US" dirty="0"/>
          </a:p>
          <a:p>
            <a:endParaRPr lang="en-US" dirty="0"/>
          </a:p>
          <a:p>
            <a:r>
              <a:rPr lang="en-US" dirty="0"/>
              <a:t>Where, N is the number of map tasks</a:t>
            </a:r>
          </a:p>
        </p:txBody>
      </p:sp>
      <p:pic>
        <p:nvPicPr>
          <p:cNvPr id="11" name="Picture 10"/>
          <p:cNvPicPr>
            <a:picLocks noChangeAspect="1"/>
          </p:cNvPicPr>
          <p:nvPr/>
        </p:nvPicPr>
        <p:blipFill>
          <a:blip r:embed="rId2"/>
          <a:stretch>
            <a:fillRect/>
          </a:stretch>
        </p:blipFill>
        <p:spPr>
          <a:xfrm>
            <a:off x="4136064" y="2367645"/>
            <a:ext cx="3880885" cy="1268689"/>
          </a:xfrm>
          <a:prstGeom prst="rect">
            <a:avLst/>
          </a:prstGeom>
        </p:spPr>
      </p:pic>
      <p:pic>
        <p:nvPicPr>
          <p:cNvPr id="13" name="Picture 12"/>
          <p:cNvPicPr>
            <a:picLocks noChangeAspect="1"/>
          </p:cNvPicPr>
          <p:nvPr/>
        </p:nvPicPr>
        <p:blipFill>
          <a:blip r:embed="rId3"/>
          <a:stretch>
            <a:fillRect/>
          </a:stretch>
        </p:blipFill>
        <p:spPr>
          <a:xfrm>
            <a:off x="2900159" y="4023438"/>
            <a:ext cx="6379559" cy="1038340"/>
          </a:xfrm>
          <a:prstGeom prst="rect">
            <a:avLst/>
          </a:prstGeom>
        </p:spPr>
      </p:pic>
    </p:spTree>
    <p:extLst>
      <p:ext uri="{BB962C8B-B14F-4D97-AF65-F5344CB8AC3E}">
        <p14:creationId xmlns:p14="http://schemas.microsoft.com/office/powerpoint/2010/main" val="3021043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TestDFSIO: Write Test</a:t>
            </a:r>
          </a:p>
        </p:txBody>
      </p:sp>
      <p:sp>
        <p:nvSpPr>
          <p:cNvPr id="3" name="Content Placeholder 2"/>
          <p:cNvSpPr>
            <a:spLocks noGrp="1"/>
          </p:cNvSpPr>
          <p:nvPr>
            <p:ph idx="1"/>
          </p:nvPr>
        </p:nvSpPr>
        <p:spPr/>
        <p:txBody>
          <a:bodyPr/>
          <a:lstStyle/>
          <a:p>
            <a:r>
              <a:rPr lang="en-US" dirty="0"/>
              <a:t>Generate 8 files of size 1GB for a total of 8GB</a:t>
            </a:r>
          </a:p>
          <a:p>
            <a:r>
              <a:rPr lang="en-US" b="1" dirty="0"/>
              <a:t>Command</a:t>
            </a:r>
            <a:r>
              <a:rPr lang="en-US" dirty="0"/>
              <a:t>: </a:t>
            </a:r>
          </a:p>
          <a:p>
            <a:r>
              <a:rPr lang="en-US" b="1" i="1" dirty="0"/>
              <a:t>$ bin/</a:t>
            </a:r>
            <a:r>
              <a:rPr lang="en-US" b="1" i="1" dirty="0" err="1"/>
              <a:t>hadoop</a:t>
            </a:r>
            <a:r>
              <a:rPr lang="en-US" b="1" i="1" dirty="0"/>
              <a:t> jar share/</a:t>
            </a:r>
            <a:r>
              <a:rPr lang="en-US" b="1" i="1" dirty="0" err="1"/>
              <a:t>hadoop</a:t>
            </a:r>
            <a:r>
              <a:rPr lang="en-US" b="1" i="1" dirty="0"/>
              <a:t>/</a:t>
            </a:r>
            <a:r>
              <a:rPr lang="en-US" b="1" i="1" dirty="0" err="1"/>
              <a:t>mapreduce</a:t>
            </a:r>
            <a:r>
              <a:rPr lang="en-US" b="1" i="1" dirty="0"/>
              <a:t>/hadoop-mapreduce-client-jobclient-2.7.1 jar TestDFSIO –write –</a:t>
            </a:r>
            <a:r>
              <a:rPr lang="en-US" b="1" i="1" dirty="0" err="1"/>
              <a:t>nrFiles</a:t>
            </a:r>
            <a:r>
              <a:rPr lang="en-US" b="1" i="1" dirty="0"/>
              <a:t> 8 –</a:t>
            </a:r>
            <a:r>
              <a:rPr lang="en-US" b="1" i="1" dirty="0" err="1"/>
              <a:t>fileSize</a:t>
            </a:r>
            <a:r>
              <a:rPr lang="en-US" b="1" i="1" dirty="0"/>
              <a:t> 1000</a:t>
            </a:r>
          </a:p>
          <a:p>
            <a:r>
              <a:rPr lang="en-US" dirty="0"/>
              <a:t>TestDFSIO is designed to use 1 map task per file</a:t>
            </a:r>
          </a:p>
          <a:p>
            <a:r>
              <a:rPr lang="en-US" dirty="0"/>
              <a:t>Write output to /benchmarks/</a:t>
            </a:r>
            <a:r>
              <a:rPr lang="en-US" dirty="0" err="1"/>
              <a:t>TestDFSIO</a:t>
            </a:r>
            <a:endParaRPr lang="en-US" dirty="0"/>
          </a:p>
          <a:p>
            <a:r>
              <a:rPr lang="en-US" dirty="0"/>
              <a:t>(1:1 mapping from files to map tasks)</a:t>
            </a:r>
          </a:p>
          <a:p>
            <a:endParaRPr lang="en-US" dirty="0"/>
          </a:p>
        </p:txBody>
      </p:sp>
    </p:spTree>
    <p:extLst>
      <p:ext uri="{BB962C8B-B14F-4D97-AF65-F5344CB8AC3E}">
        <p14:creationId xmlns:p14="http://schemas.microsoft.com/office/powerpoint/2010/main" val="64819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TestDFSIO</a:t>
            </a:r>
            <a:r>
              <a:rPr lang="en-US" dirty="0"/>
              <a:t>: Write Output (8Gb)</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613" y="2528888"/>
            <a:ext cx="8293100" cy="2522537"/>
          </a:xfrm>
          <a:prstGeom prst="rect">
            <a:avLst/>
          </a:prstGeom>
        </p:spPr>
      </p:pic>
    </p:spTree>
    <p:extLst>
      <p:ext uri="{BB962C8B-B14F-4D97-AF65-F5344CB8AC3E}">
        <p14:creationId xmlns:p14="http://schemas.microsoft.com/office/powerpoint/2010/main" val="319745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5352" y="163061"/>
            <a:ext cx="10823488" cy="6021982"/>
          </a:xfrm>
          <a:prstGeom prst="rect">
            <a:avLst/>
          </a:prstGeom>
        </p:spPr>
      </p:pic>
    </p:spTree>
    <p:extLst>
      <p:ext uri="{BB962C8B-B14F-4D97-AF65-F5344CB8AC3E}">
        <p14:creationId xmlns:p14="http://schemas.microsoft.com/office/powerpoint/2010/main" val="132402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Box 2"/>
          <p:cNvSpPr txBox="1"/>
          <p:nvPr/>
        </p:nvSpPr>
        <p:spPr>
          <a:xfrm>
            <a:off x="3785388" y="273584"/>
            <a:ext cx="1057918" cy="461665"/>
          </a:xfrm>
          <a:prstGeom prst="rect">
            <a:avLst/>
          </a:prstGeom>
          <a:noFill/>
        </p:spPr>
        <p:txBody>
          <a:bodyPr wrap="none" rtlCol="0">
            <a:spAutoFit/>
          </a:bodyPr>
          <a:lstStyle/>
          <a:p>
            <a:r>
              <a:rPr lang="en-US" sz="2400" dirty="0">
                <a:solidFill>
                  <a:schemeClr val="bg1"/>
                </a:solidFill>
              </a:rPr>
              <a:t>Cluster</a:t>
            </a:r>
          </a:p>
        </p:txBody>
      </p:sp>
      <p:pic>
        <p:nvPicPr>
          <p:cNvPr id="9" name="Picture 8"/>
          <p:cNvPicPr>
            <a:picLocks noChangeAspect="1"/>
          </p:cNvPicPr>
          <p:nvPr/>
        </p:nvPicPr>
        <p:blipFill>
          <a:blip r:embed="rId2"/>
          <a:stretch>
            <a:fillRect/>
          </a:stretch>
        </p:blipFill>
        <p:spPr>
          <a:xfrm>
            <a:off x="698854" y="286603"/>
            <a:ext cx="10855251" cy="5870362"/>
          </a:xfrm>
          <a:prstGeom prst="rect">
            <a:avLst/>
          </a:prstGeom>
        </p:spPr>
      </p:pic>
      <p:sp>
        <p:nvSpPr>
          <p:cNvPr id="10" name="TextBox 9"/>
          <p:cNvSpPr txBox="1"/>
          <p:nvPr/>
        </p:nvSpPr>
        <p:spPr>
          <a:xfrm>
            <a:off x="3825686" y="425984"/>
            <a:ext cx="1057918" cy="461665"/>
          </a:xfrm>
          <a:prstGeom prst="rect">
            <a:avLst/>
          </a:prstGeom>
          <a:noFill/>
        </p:spPr>
        <p:txBody>
          <a:bodyPr wrap="none" rtlCol="0">
            <a:spAutoFit/>
          </a:bodyPr>
          <a:lstStyle/>
          <a:p>
            <a:r>
              <a:rPr lang="en-US" sz="2400" dirty="0">
                <a:solidFill>
                  <a:schemeClr val="bg1"/>
                </a:solidFill>
              </a:rPr>
              <a:t>Cluster</a:t>
            </a:r>
          </a:p>
        </p:txBody>
      </p:sp>
    </p:spTree>
    <p:extLst>
      <p:ext uri="{BB962C8B-B14F-4D97-AF65-F5344CB8AC3E}">
        <p14:creationId xmlns:p14="http://schemas.microsoft.com/office/powerpoint/2010/main" val="475798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TestDFSIO: Read test</a:t>
            </a:r>
          </a:p>
        </p:txBody>
      </p:sp>
      <p:sp>
        <p:nvSpPr>
          <p:cNvPr id="3" name="Content Placeholder 2"/>
          <p:cNvSpPr>
            <a:spLocks noGrp="1"/>
          </p:cNvSpPr>
          <p:nvPr>
            <p:ph idx="1"/>
          </p:nvPr>
        </p:nvSpPr>
        <p:spPr/>
        <p:txBody>
          <a:bodyPr/>
          <a:lstStyle/>
          <a:p>
            <a:r>
              <a:rPr lang="en-US" dirty="0"/>
              <a:t>Read 8 input files, each of size 1 GB</a:t>
            </a:r>
          </a:p>
          <a:p>
            <a:r>
              <a:rPr lang="en-US" b="1" dirty="0"/>
              <a:t>Command</a:t>
            </a:r>
            <a:r>
              <a:rPr lang="en-US" dirty="0"/>
              <a:t>: </a:t>
            </a:r>
          </a:p>
          <a:p>
            <a:r>
              <a:rPr lang="en-US" b="1" i="1" dirty="0"/>
              <a:t>$ bin/</a:t>
            </a:r>
            <a:r>
              <a:rPr lang="en-US" b="1" i="1" dirty="0" err="1"/>
              <a:t>hadoop</a:t>
            </a:r>
            <a:r>
              <a:rPr lang="en-US" b="1" i="1" dirty="0"/>
              <a:t> jar share/</a:t>
            </a:r>
            <a:r>
              <a:rPr lang="en-US" b="1" i="1" dirty="0" err="1"/>
              <a:t>hadoop</a:t>
            </a:r>
            <a:r>
              <a:rPr lang="en-US" b="1" i="1" dirty="0"/>
              <a:t>/</a:t>
            </a:r>
            <a:r>
              <a:rPr lang="en-US" b="1" i="1" dirty="0" err="1"/>
              <a:t>mapreduce</a:t>
            </a:r>
            <a:r>
              <a:rPr lang="en-US" b="1" i="1" dirty="0"/>
              <a:t>/hadoop-mapreduce-client-jobclient-2.7.1 jar </a:t>
            </a:r>
            <a:r>
              <a:rPr lang="en-US" b="1" i="1" dirty="0" err="1"/>
              <a:t>TestDFSIO</a:t>
            </a:r>
            <a:r>
              <a:rPr lang="en-US" b="1" i="1" dirty="0"/>
              <a:t> -read -</a:t>
            </a:r>
            <a:r>
              <a:rPr lang="en-US" b="1" i="1" dirty="0" err="1"/>
              <a:t>nrFiles</a:t>
            </a:r>
            <a:r>
              <a:rPr lang="en-US" b="1" i="1" dirty="0"/>
              <a:t> 8 -</a:t>
            </a:r>
            <a:r>
              <a:rPr lang="en-US" b="1" i="1" dirty="0" err="1"/>
              <a:t>fileSize</a:t>
            </a:r>
            <a:r>
              <a:rPr lang="en-US" b="1" i="1" dirty="0"/>
              <a:t> 1000</a:t>
            </a:r>
          </a:p>
        </p:txBody>
      </p:sp>
    </p:spTree>
    <p:extLst>
      <p:ext uri="{BB962C8B-B14F-4D97-AF65-F5344CB8AC3E}">
        <p14:creationId xmlns:p14="http://schemas.microsoft.com/office/powerpoint/2010/main" val="1281229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TestDFSIO</a:t>
            </a:r>
            <a:r>
              <a:rPr lang="en-US" dirty="0"/>
              <a:t>: Read Output (8Gb)</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2163" y="2671948"/>
            <a:ext cx="8128000" cy="2354077"/>
          </a:xfrm>
        </p:spPr>
      </p:pic>
    </p:spTree>
    <p:extLst>
      <p:ext uri="{BB962C8B-B14F-4D97-AF65-F5344CB8AC3E}">
        <p14:creationId xmlns:p14="http://schemas.microsoft.com/office/powerpoint/2010/main" val="205422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0115" y="2889505"/>
            <a:ext cx="2038785" cy="239030"/>
          </a:xfrm>
          <a:prstGeom prst="rect">
            <a:avLst/>
          </a:prstGeom>
        </p:spPr>
      </p:pic>
      <p:pic>
        <p:nvPicPr>
          <p:cNvPr id="7" name="Content Placeholder 6"/>
          <p:cNvPicPr>
            <a:picLocks noGrp="1" noChangeAspect="1"/>
          </p:cNvPicPr>
          <p:nvPr>
            <p:ph idx="1"/>
          </p:nvPr>
        </p:nvPicPr>
        <p:blipFill>
          <a:blip r:embed="rId3"/>
          <a:stretch>
            <a:fillRect/>
          </a:stretch>
        </p:blipFill>
        <p:spPr>
          <a:xfrm>
            <a:off x="952106" y="179109"/>
            <a:ext cx="10319567" cy="5995448"/>
          </a:xfrm>
        </p:spPr>
      </p:pic>
    </p:spTree>
    <p:extLst>
      <p:ext uri="{BB962C8B-B14F-4D97-AF65-F5344CB8AC3E}">
        <p14:creationId xmlns:p14="http://schemas.microsoft.com/office/powerpoint/2010/main" val="860190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50167"/>
            <a:ext cx="10409910" cy="567095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flipV="1">
            <a:off x="400197" y="2490084"/>
            <a:ext cx="2038785" cy="245392"/>
          </a:xfrm>
          <a:prstGeom prst="rect">
            <a:avLst/>
          </a:prstGeom>
        </p:spPr>
      </p:pic>
      <p:sp>
        <p:nvSpPr>
          <p:cNvPr id="5" name="TextBox 4"/>
          <p:cNvSpPr txBox="1"/>
          <p:nvPr/>
        </p:nvSpPr>
        <p:spPr>
          <a:xfrm>
            <a:off x="4068192" y="286603"/>
            <a:ext cx="1057918" cy="461665"/>
          </a:xfrm>
          <a:prstGeom prst="rect">
            <a:avLst/>
          </a:prstGeom>
          <a:noFill/>
        </p:spPr>
        <p:txBody>
          <a:bodyPr wrap="none" rtlCol="0">
            <a:spAutoFit/>
          </a:bodyPr>
          <a:lstStyle/>
          <a:p>
            <a:r>
              <a:rPr lang="en-US" sz="2400" dirty="0">
                <a:solidFill>
                  <a:schemeClr val="bg1"/>
                </a:solidFill>
              </a:rPr>
              <a:t>Cluster</a:t>
            </a:r>
          </a:p>
        </p:txBody>
      </p:sp>
    </p:spTree>
    <p:extLst>
      <p:ext uri="{BB962C8B-B14F-4D97-AF65-F5344CB8AC3E}">
        <p14:creationId xmlns:p14="http://schemas.microsoft.com/office/powerpoint/2010/main" val="481336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76664"/>
            <a:ext cx="10058400" cy="1450757"/>
          </a:xfrm>
        </p:spPr>
        <p:txBody>
          <a:bodyPr>
            <a:normAutofit/>
          </a:bodyPr>
          <a:lstStyle/>
          <a:p>
            <a:r>
              <a:rPr lang="en-US" sz="3600" dirty="0"/>
              <a:t>NameNode Benchmark</a:t>
            </a:r>
          </a:p>
        </p:txBody>
      </p:sp>
      <p:sp>
        <p:nvSpPr>
          <p:cNvPr id="3" name="Content Placeholder 2"/>
          <p:cNvSpPr>
            <a:spLocks noGrp="1"/>
          </p:cNvSpPr>
          <p:nvPr>
            <p:ph idx="1"/>
          </p:nvPr>
        </p:nvSpPr>
        <p:spPr>
          <a:xfrm>
            <a:off x="1097280" y="1925247"/>
            <a:ext cx="10058400" cy="4023360"/>
          </a:xfrm>
        </p:spPr>
        <p:txBody>
          <a:bodyPr>
            <a:normAutofit fontScale="92500"/>
          </a:bodyPr>
          <a:lstStyle/>
          <a:p>
            <a:pPr algn="just"/>
            <a:r>
              <a:rPr lang="en-US" b="1" dirty="0"/>
              <a:t>Generates:</a:t>
            </a:r>
            <a:r>
              <a:rPr lang="en-US" dirty="0"/>
              <a:t> a lot of HDFS-related requests with normally very small “payloads” for the sole purpose of putting a high HDFS management stress on the </a:t>
            </a:r>
            <a:r>
              <a:rPr lang="en-US" dirty="0" err="1"/>
              <a:t>NameNode</a:t>
            </a:r>
            <a:endParaRPr lang="en-US" dirty="0"/>
          </a:p>
          <a:p>
            <a:pPr algn="just"/>
            <a:r>
              <a:rPr lang="en-US" b="1" dirty="0"/>
              <a:t>Purpose</a:t>
            </a:r>
            <a:r>
              <a:rPr lang="en-US" dirty="0"/>
              <a:t>: put a high HDFS management stress on the </a:t>
            </a:r>
            <a:r>
              <a:rPr lang="en-US" dirty="0" err="1"/>
              <a:t>NameNode</a:t>
            </a:r>
            <a:r>
              <a:rPr lang="en-US" dirty="0"/>
              <a:t>. </a:t>
            </a:r>
          </a:p>
          <a:p>
            <a:pPr algn="just">
              <a:buFont typeface="Wingdings" charset="2"/>
              <a:buChar char="Ø"/>
            </a:pPr>
            <a:r>
              <a:rPr lang="en-US" dirty="0"/>
              <a:t>In Hadoop clusters, the NameNode keeps the directory tree of all files in HDFS and locations of the files across the multiple DataNodes and the </a:t>
            </a:r>
            <a:r>
              <a:rPr lang="en-US" dirty="0" err="1"/>
              <a:t>NNBench</a:t>
            </a:r>
            <a:r>
              <a:rPr lang="en-US" dirty="0"/>
              <a:t> runs a test for the NameNode with some load. </a:t>
            </a:r>
          </a:p>
          <a:p>
            <a:pPr algn="just">
              <a:buFont typeface="Wingdings" charset="2"/>
              <a:buChar char="Ø"/>
            </a:pPr>
            <a:r>
              <a:rPr lang="en-US" dirty="0"/>
              <a:t>The benchmark can simulate requests for creating, reading, renaming and deleting files on HDFS.</a:t>
            </a:r>
          </a:p>
          <a:p>
            <a:pPr algn="just">
              <a:buFont typeface="Wingdings" charset="2"/>
              <a:buChar char="Ø"/>
            </a:pPr>
            <a:r>
              <a:rPr lang="en-US" dirty="0"/>
              <a:t>In order to </a:t>
            </a:r>
            <a:r>
              <a:rPr lang="en-US" dirty="0" err="1"/>
              <a:t>analyse</a:t>
            </a:r>
            <a:r>
              <a:rPr lang="en-US" dirty="0"/>
              <a:t> the </a:t>
            </a:r>
            <a:r>
              <a:rPr lang="en-US" dirty="0" err="1"/>
              <a:t>behaviour</a:t>
            </a:r>
            <a:r>
              <a:rPr lang="en-US" dirty="0"/>
              <a:t> of NameNode component while dealing with huge amount of HDFS – related requests we choose NN Benchmark. This benchmark is considered to be the load test for HDFS files where we create, write, open, read and delete files.</a:t>
            </a:r>
          </a:p>
          <a:p>
            <a:pPr algn="just">
              <a:buFont typeface="Wingdings" charset="2"/>
              <a:buChar char="Ø"/>
            </a:pPr>
            <a:r>
              <a:rPr lang="en-US" dirty="0"/>
              <a:t>We performed types of simulation such as first we create and write the file and then we will open and read the file. </a:t>
            </a:r>
          </a:p>
          <a:p>
            <a:pPr algn="just"/>
            <a:endParaRPr lang="en-US" dirty="0"/>
          </a:p>
        </p:txBody>
      </p:sp>
    </p:spTree>
    <p:extLst>
      <p:ext uri="{BB962C8B-B14F-4D97-AF65-F5344CB8AC3E}">
        <p14:creationId xmlns:p14="http://schemas.microsoft.com/office/powerpoint/2010/main" val="297297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Project Outline</a:t>
            </a:r>
          </a:p>
        </p:txBody>
      </p:sp>
      <p:sp>
        <p:nvSpPr>
          <p:cNvPr id="3" name="Content Placeholder 2"/>
          <p:cNvSpPr>
            <a:spLocks noGrp="1"/>
          </p:cNvSpPr>
          <p:nvPr>
            <p:ph idx="1"/>
          </p:nvPr>
        </p:nvSpPr>
        <p:spPr/>
        <p:txBody>
          <a:bodyPr>
            <a:normAutofit/>
          </a:bodyPr>
          <a:lstStyle/>
          <a:p>
            <a:pPr algn="just">
              <a:buFont typeface="Wingdings" charset="2"/>
              <a:buChar char="Ø"/>
            </a:pPr>
            <a:r>
              <a:rPr lang="en-US" dirty="0"/>
              <a:t>There are various cloud providers who offer container technology present in the market. So the purpose of our project is to compare and analyze containers of different cloud providers by using different MapReduce Benchmarks in Hadoop.</a:t>
            </a:r>
          </a:p>
          <a:p>
            <a:pPr algn="just">
              <a:buFont typeface="Wingdings" charset="2"/>
              <a:buChar char="Ø"/>
            </a:pPr>
            <a:r>
              <a:rPr lang="en-US" dirty="0"/>
              <a:t>In all the cloud providers, containers instances are launched on Virtual Machine (VM). So, the containers have the VM overhead time.</a:t>
            </a:r>
          </a:p>
          <a:p>
            <a:pPr algn="just">
              <a:buFont typeface="Wingdings" charset="2"/>
              <a:buChar char="Ø"/>
            </a:pPr>
            <a:r>
              <a:rPr lang="en-US" dirty="0"/>
              <a:t>But using containers, it is easier to scale up to many container instances.</a:t>
            </a:r>
          </a:p>
          <a:p>
            <a:pPr algn="just">
              <a:buFont typeface="Wingdings" charset="2"/>
              <a:buChar char="Ø"/>
            </a:pPr>
            <a:r>
              <a:rPr lang="en-US" dirty="0"/>
              <a:t>Also there are many other advantages of using Containers like Increased productivity, Rapid deployment, easy to ship.</a:t>
            </a:r>
          </a:p>
        </p:txBody>
      </p:sp>
    </p:spTree>
    <p:extLst>
      <p:ext uri="{BB962C8B-B14F-4D97-AF65-F5344CB8AC3E}">
        <p14:creationId xmlns:p14="http://schemas.microsoft.com/office/powerpoint/2010/main" val="1784262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Command</a:t>
            </a:r>
          </a:p>
        </p:txBody>
      </p:sp>
      <p:sp>
        <p:nvSpPr>
          <p:cNvPr id="3" name="Content Placeholder 2"/>
          <p:cNvSpPr>
            <a:spLocks noGrp="1"/>
          </p:cNvSpPr>
          <p:nvPr>
            <p:ph idx="1"/>
          </p:nvPr>
        </p:nvSpPr>
        <p:spPr/>
        <p:txBody>
          <a:bodyPr>
            <a:normAutofit/>
          </a:bodyPr>
          <a:lstStyle/>
          <a:p>
            <a:endParaRPr lang="en-US" b="1" dirty="0"/>
          </a:p>
          <a:p>
            <a:r>
              <a:rPr lang="en-US" b="1" dirty="0"/>
              <a:t>$ time bin/</a:t>
            </a:r>
            <a:r>
              <a:rPr lang="en-US" b="1" dirty="0" err="1"/>
              <a:t>hadoop</a:t>
            </a:r>
            <a:r>
              <a:rPr lang="en-US" b="1" dirty="0"/>
              <a:t> jar share/</a:t>
            </a:r>
            <a:r>
              <a:rPr lang="en-US" b="1" dirty="0" err="1"/>
              <a:t>hadoop</a:t>
            </a:r>
            <a:r>
              <a:rPr lang="en-US" b="1" dirty="0"/>
              <a:t>/</a:t>
            </a:r>
            <a:r>
              <a:rPr lang="en-US" b="1" dirty="0" err="1"/>
              <a:t>mapreduce</a:t>
            </a:r>
            <a:r>
              <a:rPr lang="en-US" b="1" dirty="0"/>
              <a:t>/hadoop-mapreduce-client-jobclient-2.7.1.jar </a:t>
            </a:r>
            <a:r>
              <a:rPr lang="en-US" b="1" dirty="0" err="1"/>
              <a:t>nnbench</a:t>
            </a:r>
            <a:r>
              <a:rPr lang="en-US" b="1" dirty="0"/>
              <a:t> -operation </a:t>
            </a:r>
            <a:r>
              <a:rPr lang="en-US" b="1" dirty="0" err="1"/>
              <a:t>create_write</a:t>
            </a:r>
            <a:r>
              <a:rPr lang="en-US" b="1" dirty="0"/>
              <a:t> \</a:t>
            </a:r>
            <a:br>
              <a:rPr lang="en-US" b="1" dirty="0"/>
            </a:br>
            <a:r>
              <a:rPr lang="en-US" b="1" dirty="0"/>
              <a:t>   -maps 12 -reduces 6 -</a:t>
            </a:r>
            <a:r>
              <a:rPr lang="en-US" b="1" dirty="0" err="1"/>
              <a:t>blockSize</a:t>
            </a:r>
            <a:r>
              <a:rPr lang="en-US" b="1" dirty="0"/>
              <a:t> 1 -</a:t>
            </a:r>
            <a:r>
              <a:rPr lang="en-US" b="1" dirty="0" err="1"/>
              <a:t>bytesToWrite</a:t>
            </a:r>
            <a:r>
              <a:rPr lang="en-US" b="1" dirty="0"/>
              <a:t> 1000 -</a:t>
            </a:r>
            <a:r>
              <a:rPr lang="en-US" b="1" dirty="0" err="1"/>
              <a:t>numberOfFiles</a:t>
            </a:r>
            <a:r>
              <a:rPr lang="en-US" b="1" dirty="0"/>
              <a:t> 1000 \</a:t>
            </a:r>
            <a:br>
              <a:rPr lang="en-US" b="1" dirty="0"/>
            </a:br>
            <a:r>
              <a:rPr lang="en-US" b="1" dirty="0"/>
              <a:t>   -</a:t>
            </a:r>
            <a:r>
              <a:rPr lang="en-US" b="1" dirty="0" err="1"/>
              <a:t>replicationFactorPerFile</a:t>
            </a:r>
            <a:r>
              <a:rPr lang="en-US" b="1" dirty="0"/>
              <a:t> 2 -</a:t>
            </a:r>
            <a:r>
              <a:rPr lang="en-US" b="1" dirty="0" err="1"/>
              <a:t>readFileAfterOpen</a:t>
            </a:r>
            <a:r>
              <a:rPr lang="en-US" b="1" dirty="0"/>
              <a:t> true \</a:t>
            </a:r>
            <a:br>
              <a:rPr lang="en-US" b="1" dirty="0"/>
            </a:br>
            <a:r>
              <a:rPr lang="en-US" b="1" dirty="0"/>
              <a:t>   -</a:t>
            </a:r>
            <a:r>
              <a:rPr lang="en-US" b="1" dirty="0" err="1"/>
              <a:t>baseDir</a:t>
            </a:r>
            <a:r>
              <a:rPr lang="en-US" b="1" dirty="0"/>
              <a:t> /benchmarks/</a:t>
            </a:r>
            <a:r>
              <a:rPr lang="en-US" b="1" dirty="0" err="1"/>
              <a:t>NNBench</a:t>
            </a:r>
            <a:r>
              <a:rPr lang="en-US" b="1" dirty="0"/>
              <a:t>-`hostname -s`</a:t>
            </a:r>
          </a:p>
          <a:p>
            <a:endParaRPr lang="en-US" dirty="0"/>
          </a:p>
        </p:txBody>
      </p:sp>
    </p:spTree>
    <p:extLst>
      <p:ext uri="{BB962C8B-B14F-4D97-AF65-F5344CB8AC3E}">
        <p14:creationId xmlns:p14="http://schemas.microsoft.com/office/powerpoint/2010/main" val="49177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7785" y="205483"/>
            <a:ext cx="10647915" cy="5969286"/>
          </a:xfrm>
        </p:spPr>
      </p:pic>
    </p:spTree>
    <p:extLst>
      <p:ext uri="{BB962C8B-B14F-4D97-AF65-F5344CB8AC3E}">
        <p14:creationId xmlns:p14="http://schemas.microsoft.com/office/powerpoint/2010/main" val="4200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186233" y="286603"/>
            <a:ext cx="11841178" cy="5764876"/>
          </a:xfrm>
        </p:spPr>
      </p:pic>
    </p:spTree>
    <p:extLst>
      <p:ext uri="{BB962C8B-B14F-4D97-AF65-F5344CB8AC3E}">
        <p14:creationId xmlns:p14="http://schemas.microsoft.com/office/powerpoint/2010/main" val="243673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MapReduce Benchmark</a:t>
            </a:r>
          </a:p>
        </p:txBody>
      </p:sp>
      <p:sp>
        <p:nvSpPr>
          <p:cNvPr id="3" name="Content Placeholder 2"/>
          <p:cNvSpPr>
            <a:spLocks noGrp="1"/>
          </p:cNvSpPr>
          <p:nvPr>
            <p:ph idx="1"/>
          </p:nvPr>
        </p:nvSpPr>
        <p:spPr/>
        <p:txBody>
          <a:bodyPr/>
          <a:lstStyle/>
          <a:p>
            <a:pPr algn="just">
              <a:buFont typeface="Wingdings" charset="2"/>
              <a:buChar char="Ø"/>
            </a:pPr>
            <a:r>
              <a:rPr lang="en-US" b="1" dirty="0" err="1"/>
              <a:t>MRBench</a:t>
            </a:r>
            <a:r>
              <a:rPr lang="en-US" b="1" dirty="0"/>
              <a:t> loops a small job a number of times</a:t>
            </a:r>
            <a:r>
              <a:rPr lang="en-US" dirty="0"/>
              <a:t>. </a:t>
            </a:r>
          </a:p>
          <a:p>
            <a:pPr algn="just">
              <a:buFont typeface="Wingdings" charset="2"/>
              <a:buChar char="Ø"/>
            </a:pPr>
            <a:r>
              <a:rPr lang="en-US" dirty="0"/>
              <a:t>This benchmark stresses the MR layer to identify how efficiently it works while dealing with enormous job requests.</a:t>
            </a:r>
          </a:p>
          <a:p>
            <a:pPr algn="just">
              <a:buFont typeface="Wingdings" charset="2"/>
              <a:buChar char="Ø"/>
            </a:pPr>
            <a:r>
              <a:rPr lang="en-US" dirty="0"/>
              <a:t>checks whether small job runs are responsive and running efficiently on the cluster </a:t>
            </a:r>
          </a:p>
          <a:p>
            <a:pPr algn="just">
              <a:buFont typeface="Wingdings" charset="2"/>
              <a:buChar char="Ø"/>
            </a:pPr>
            <a:r>
              <a:rPr lang="en-US" dirty="0"/>
              <a:t>It </a:t>
            </a:r>
            <a:r>
              <a:rPr lang="en-US" b="1" dirty="0"/>
              <a:t>focuses on the MapReduce layer</a:t>
            </a:r>
            <a:endParaRPr lang="en-US" dirty="0"/>
          </a:p>
          <a:p>
            <a:pPr algn="just">
              <a:buFont typeface="Wingdings" charset="2"/>
              <a:buChar char="Ø"/>
            </a:pPr>
            <a:r>
              <a:rPr lang="en-US" dirty="0"/>
              <a:t>impact on the </a:t>
            </a:r>
            <a:r>
              <a:rPr lang="en-US" b="1" dirty="0"/>
              <a:t>HDFS layer is very limited</a:t>
            </a:r>
            <a:r>
              <a:rPr lang="en-US" dirty="0"/>
              <a:t>.</a:t>
            </a:r>
          </a:p>
          <a:p>
            <a:pPr algn="just">
              <a:buFont typeface="Wingdings" charset="2"/>
              <a:buChar char="Ø"/>
            </a:pPr>
            <a:endParaRPr lang="en-US" dirty="0"/>
          </a:p>
          <a:p>
            <a:pPr algn="just">
              <a:buFont typeface="Wingdings" charset="2"/>
              <a:buChar char="Ø"/>
            </a:pPr>
            <a:endParaRPr lang="en-US" dirty="0"/>
          </a:p>
        </p:txBody>
      </p:sp>
    </p:spTree>
    <p:extLst>
      <p:ext uri="{BB962C8B-B14F-4D97-AF65-F5344CB8AC3E}">
        <p14:creationId xmlns:p14="http://schemas.microsoft.com/office/powerpoint/2010/main" val="173471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a:t>
            </a:r>
          </a:p>
        </p:txBody>
      </p:sp>
      <p:sp>
        <p:nvSpPr>
          <p:cNvPr id="3" name="Content Placeholder 2"/>
          <p:cNvSpPr>
            <a:spLocks noGrp="1"/>
          </p:cNvSpPr>
          <p:nvPr>
            <p:ph idx="1"/>
          </p:nvPr>
        </p:nvSpPr>
        <p:spPr/>
        <p:txBody>
          <a:bodyPr/>
          <a:lstStyle/>
          <a:p>
            <a:r>
              <a:rPr lang="en-US" dirty="0"/>
              <a:t>To run a loop of 250 small test jobs</a:t>
            </a:r>
          </a:p>
          <a:p>
            <a:r>
              <a:rPr lang="en-US" b="1" i="1" dirty="0"/>
              <a:t>$ time bin/</a:t>
            </a:r>
            <a:r>
              <a:rPr lang="en-US" b="1" i="1" dirty="0" err="1"/>
              <a:t>hadoop</a:t>
            </a:r>
            <a:r>
              <a:rPr lang="en-US" b="1" i="1" dirty="0"/>
              <a:t> jar share/</a:t>
            </a:r>
            <a:r>
              <a:rPr lang="en-US" b="1" i="1" dirty="0" err="1"/>
              <a:t>hadoop</a:t>
            </a:r>
            <a:r>
              <a:rPr lang="en-US" b="1" i="1" dirty="0"/>
              <a:t>/</a:t>
            </a:r>
            <a:r>
              <a:rPr lang="en-US" b="1" i="1" dirty="0" err="1"/>
              <a:t>mapreduce</a:t>
            </a:r>
            <a:r>
              <a:rPr lang="en-US" b="1" i="1" dirty="0"/>
              <a:t>/hadoop-mapreduce-client-jobclient-2.7.1.jar </a:t>
            </a:r>
            <a:r>
              <a:rPr lang="en-US" b="1" i="1" dirty="0" err="1"/>
              <a:t>mrbench</a:t>
            </a:r>
            <a:r>
              <a:rPr lang="en-US" b="1" i="1" dirty="0"/>
              <a:t> -</a:t>
            </a:r>
            <a:r>
              <a:rPr lang="en-US" b="1" i="1" dirty="0" err="1"/>
              <a:t>numRuns</a:t>
            </a:r>
            <a:r>
              <a:rPr lang="en-US" b="1" i="1" dirty="0"/>
              <a:t> 250</a:t>
            </a:r>
          </a:p>
          <a:p>
            <a:br>
              <a:rPr lang="en-US" dirty="0"/>
            </a:br>
            <a:endParaRPr lang="en-US" dirty="0"/>
          </a:p>
        </p:txBody>
      </p:sp>
    </p:spTree>
    <p:extLst>
      <p:ext uri="{BB962C8B-B14F-4D97-AF65-F5344CB8AC3E}">
        <p14:creationId xmlns:p14="http://schemas.microsoft.com/office/powerpoint/2010/main" val="537737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668713" y="226031"/>
            <a:ext cx="10934160" cy="5959012"/>
          </a:xfrm>
        </p:spPr>
      </p:pic>
    </p:spTree>
    <p:extLst>
      <p:ext uri="{BB962C8B-B14F-4D97-AF65-F5344CB8AC3E}">
        <p14:creationId xmlns:p14="http://schemas.microsoft.com/office/powerpoint/2010/main" val="383929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gn="ctr"/>
            <a:endParaRPr lang="en-US" sz="7200" dirty="0"/>
          </a:p>
          <a:p>
            <a:pPr algn="ctr"/>
            <a:r>
              <a:rPr lang="en-US" sz="7200" dirty="0" err="1"/>
              <a:t>MacroBenchMarks</a:t>
            </a:r>
            <a:endParaRPr lang="en-US" sz="7200" dirty="0"/>
          </a:p>
        </p:txBody>
      </p:sp>
    </p:spTree>
    <p:extLst>
      <p:ext uri="{BB962C8B-B14F-4D97-AF65-F5344CB8AC3E}">
        <p14:creationId xmlns:p14="http://schemas.microsoft.com/office/powerpoint/2010/main" val="2021237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Macro-benchmarks</a:t>
            </a:r>
          </a:p>
        </p:txBody>
      </p:sp>
      <p:sp>
        <p:nvSpPr>
          <p:cNvPr id="3" name="Content Placeholder 2"/>
          <p:cNvSpPr>
            <a:spLocks noGrp="1"/>
          </p:cNvSpPr>
          <p:nvPr>
            <p:ph idx="1"/>
          </p:nvPr>
        </p:nvSpPr>
        <p:spPr/>
        <p:txBody>
          <a:bodyPr/>
          <a:lstStyle/>
          <a:p>
            <a:pPr algn="just"/>
            <a:r>
              <a:rPr lang="en-US" dirty="0"/>
              <a:t>Macro-benchmarks stress out numerous segments of a framework and can typically give more critical outcomes, as it certainly incorporates the segments before assessed by small scale benchmarks.</a:t>
            </a:r>
          </a:p>
          <a:p>
            <a:pPr algn="just"/>
            <a:r>
              <a:rPr lang="en-US" dirty="0"/>
              <a:t>Various macro-benchmarks that we have used are : </a:t>
            </a:r>
          </a:p>
          <a:p>
            <a:pPr algn="just">
              <a:buFont typeface="Wingdings" charset="2"/>
              <a:buChar char="Ø"/>
            </a:pPr>
            <a:r>
              <a:rPr lang="en-US" dirty="0" err="1"/>
              <a:t>TeraSort</a:t>
            </a:r>
            <a:r>
              <a:rPr lang="en-US" dirty="0"/>
              <a:t> Benchmark</a:t>
            </a:r>
          </a:p>
          <a:p>
            <a:pPr algn="just">
              <a:buFont typeface="Wingdings" charset="2"/>
              <a:buChar char="Ø"/>
            </a:pPr>
            <a:r>
              <a:rPr lang="en-US" dirty="0" err="1"/>
              <a:t>WordCount</a:t>
            </a:r>
            <a:endParaRPr lang="en-US" dirty="0"/>
          </a:p>
          <a:p>
            <a:pPr algn="just"/>
            <a:endParaRPr lang="en-US" dirty="0"/>
          </a:p>
        </p:txBody>
      </p:sp>
    </p:spTree>
    <p:extLst>
      <p:ext uri="{BB962C8B-B14F-4D97-AF65-F5344CB8AC3E}">
        <p14:creationId xmlns:p14="http://schemas.microsoft.com/office/powerpoint/2010/main" val="2788702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TeraSort</a:t>
            </a:r>
            <a:r>
              <a:rPr lang="en-US" sz="3600" dirty="0"/>
              <a:t> Benchmark</a:t>
            </a:r>
          </a:p>
        </p:txBody>
      </p:sp>
      <p:sp>
        <p:nvSpPr>
          <p:cNvPr id="3" name="Content Placeholder 2"/>
          <p:cNvSpPr>
            <a:spLocks noGrp="1"/>
          </p:cNvSpPr>
          <p:nvPr>
            <p:ph idx="1"/>
          </p:nvPr>
        </p:nvSpPr>
        <p:spPr/>
        <p:txBody>
          <a:bodyPr>
            <a:normAutofit/>
          </a:bodyPr>
          <a:lstStyle/>
          <a:p>
            <a:pPr algn="just"/>
            <a:r>
              <a:rPr lang="en-US" b="1" dirty="0"/>
              <a:t>Goal:</a:t>
            </a:r>
            <a:r>
              <a:rPr lang="en-US" dirty="0"/>
              <a:t> Sort (200mb/10gb) of data (or any other amount of data) as fast as possible.</a:t>
            </a:r>
          </a:p>
          <a:p>
            <a:pPr algn="just">
              <a:buFont typeface="Wingdings" charset="2"/>
              <a:buChar char="Ø"/>
            </a:pPr>
            <a:r>
              <a:rPr lang="en-US" dirty="0" err="1"/>
              <a:t>Terasort</a:t>
            </a:r>
            <a:r>
              <a:rPr lang="en-US" dirty="0"/>
              <a:t> is the well-known benchmark to identify how fast a Hadoop cluster is.</a:t>
            </a:r>
          </a:p>
          <a:p>
            <a:pPr algn="just">
              <a:buFont typeface="Wingdings" charset="2"/>
              <a:buChar char="Ø"/>
            </a:pPr>
            <a:r>
              <a:rPr lang="en-US" dirty="0"/>
              <a:t>It is a benchmark that combines testing the </a:t>
            </a:r>
            <a:r>
              <a:rPr lang="en-US" b="1" dirty="0"/>
              <a:t>HDFS and MapReduce layers </a:t>
            </a:r>
            <a:r>
              <a:rPr lang="en-US" dirty="0"/>
              <a:t>of an Hadoop cluster</a:t>
            </a:r>
          </a:p>
          <a:p>
            <a:pPr algn="just">
              <a:buFont typeface="Wingdings" charset="2"/>
              <a:buChar char="Ø"/>
            </a:pPr>
            <a:r>
              <a:rPr lang="en-US" dirty="0" err="1"/>
              <a:t>TeraSort</a:t>
            </a:r>
            <a:r>
              <a:rPr lang="en-US" dirty="0"/>
              <a:t> is helpful to determine whether your map and reduce slot assignments are sound (as they depend on the variables such as the number of cores per </a:t>
            </a:r>
            <a:r>
              <a:rPr lang="en-US" dirty="0" err="1"/>
              <a:t>TaskTracker</a:t>
            </a:r>
            <a:r>
              <a:rPr lang="en-US" dirty="0"/>
              <a:t> node and the available RAM</a:t>
            </a:r>
          </a:p>
        </p:txBody>
      </p:sp>
    </p:spTree>
    <p:extLst>
      <p:ext uri="{BB962C8B-B14F-4D97-AF65-F5344CB8AC3E}">
        <p14:creationId xmlns:p14="http://schemas.microsoft.com/office/powerpoint/2010/main" val="262184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TeraSort</a:t>
            </a:r>
            <a:r>
              <a:rPr lang="en-US" dirty="0"/>
              <a:t> Workflow</a:t>
            </a:r>
          </a:p>
        </p:txBody>
      </p:sp>
      <p:sp>
        <p:nvSpPr>
          <p:cNvPr id="3" name="Content Placeholder 2"/>
          <p:cNvSpPr>
            <a:spLocks noGrp="1"/>
          </p:cNvSpPr>
          <p:nvPr>
            <p:ph idx="1"/>
          </p:nvPr>
        </p:nvSpPr>
        <p:spPr/>
        <p:txBody>
          <a:bodyPr/>
          <a:lstStyle/>
          <a:p>
            <a:r>
              <a:rPr lang="en-US" dirty="0"/>
              <a:t>A full </a:t>
            </a:r>
            <a:r>
              <a:rPr lang="en-US" dirty="0" err="1"/>
              <a:t>TeraSort</a:t>
            </a:r>
            <a:r>
              <a:rPr lang="en-US" dirty="0"/>
              <a:t> benchmark run consists of the following three steps:</a:t>
            </a:r>
          </a:p>
          <a:p>
            <a:pPr fontAlgn="base"/>
            <a:r>
              <a:rPr lang="en-US" dirty="0"/>
              <a:t>1. Generating the input data via </a:t>
            </a:r>
            <a:r>
              <a:rPr lang="en-US" dirty="0" err="1"/>
              <a:t>TeraGen</a:t>
            </a:r>
            <a:r>
              <a:rPr lang="en-US" dirty="0"/>
              <a:t>.</a:t>
            </a:r>
          </a:p>
          <a:p>
            <a:pPr fontAlgn="base"/>
            <a:r>
              <a:rPr lang="en-US" dirty="0"/>
              <a:t>2. Running the actual </a:t>
            </a:r>
            <a:r>
              <a:rPr lang="en-US" dirty="0" err="1"/>
              <a:t>TeraSort</a:t>
            </a:r>
            <a:r>
              <a:rPr lang="en-US" dirty="0"/>
              <a:t> on the input data.</a:t>
            </a:r>
          </a:p>
          <a:p>
            <a:pPr fontAlgn="base"/>
            <a:r>
              <a:rPr lang="en-US" dirty="0"/>
              <a:t>3. Validating the sorted output data via </a:t>
            </a:r>
            <a:r>
              <a:rPr lang="en-US" dirty="0" err="1"/>
              <a:t>TeraValidate</a:t>
            </a:r>
            <a:r>
              <a:rPr lang="en-US" dirty="0"/>
              <a:t>.</a:t>
            </a:r>
          </a:p>
          <a:p>
            <a:pPr fontAlgn="base"/>
            <a:endParaRPr lang="en-US" dirty="0"/>
          </a:p>
          <a:p>
            <a:pPr fontAlgn="base"/>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381" y="1845734"/>
            <a:ext cx="3777916" cy="4424437"/>
          </a:xfrm>
          <a:prstGeom prst="rect">
            <a:avLst/>
          </a:prstGeom>
        </p:spPr>
      </p:pic>
    </p:spTree>
    <p:extLst>
      <p:ext uri="{BB962C8B-B14F-4D97-AF65-F5344CB8AC3E}">
        <p14:creationId xmlns:p14="http://schemas.microsoft.com/office/powerpoint/2010/main" val="3563800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Outline (</a:t>
            </a:r>
            <a:r>
              <a:rPr lang="en-US" dirty="0" err="1"/>
              <a:t>Contd</a:t>
            </a:r>
            <a:r>
              <a:rPr lang="en-US" dirty="0"/>
              <a:t>)</a:t>
            </a:r>
          </a:p>
        </p:txBody>
      </p:sp>
      <p:sp>
        <p:nvSpPr>
          <p:cNvPr id="3" name="Content Placeholder 2"/>
          <p:cNvSpPr>
            <a:spLocks noGrp="1"/>
          </p:cNvSpPr>
          <p:nvPr>
            <p:ph idx="1"/>
          </p:nvPr>
        </p:nvSpPr>
        <p:spPr/>
        <p:txBody>
          <a:bodyPr/>
          <a:lstStyle/>
          <a:p>
            <a:pPr algn="just"/>
            <a:r>
              <a:rPr lang="en-US" dirty="0"/>
              <a:t>We will conduct experiments using different MapReduce benchmarks to stress Hadoop clusters over distinct situations on the container-based virtualization systems.</a:t>
            </a:r>
          </a:p>
          <a:p>
            <a:pPr algn="just"/>
            <a:r>
              <a:rPr lang="en-US" dirty="0"/>
              <a:t>The approach we took to do this is by conducting experiments on two well known evaluation perspectives:</a:t>
            </a:r>
          </a:p>
          <a:p>
            <a:pPr algn="just"/>
            <a:r>
              <a:rPr lang="en-US" dirty="0"/>
              <a:t>• Micro Benchmark</a:t>
            </a:r>
          </a:p>
          <a:p>
            <a:pPr algn="just"/>
            <a:r>
              <a:rPr lang="en-US" dirty="0"/>
              <a:t>• Macro Benchmark</a:t>
            </a:r>
          </a:p>
          <a:p>
            <a:pPr algn="just"/>
            <a:endParaRPr lang="en-US" dirty="0"/>
          </a:p>
        </p:txBody>
      </p:sp>
    </p:spTree>
    <p:extLst>
      <p:ext uri="{BB962C8B-B14F-4D97-AF65-F5344CB8AC3E}">
        <p14:creationId xmlns:p14="http://schemas.microsoft.com/office/powerpoint/2010/main" val="2112230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Commands:</a:t>
            </a:r>
          </a:p>
        </p:txBody>
      </p:sp>
      <p:sp>
        <p:nvSpPr>
          <p:cNvPr id="3" name="Content Placeholder 2"/>
          <p:cNvSpPr>
            <a:spLocks noGrp="1"/>
          </p:cNvSpPr>
          <p:nvPr>
            <p:ph idx="1"/>
          </p:nvPr>
        </p:nvSpPr>
        <p:spPr/>
        <p:txBody>
          <a:bodyPr/>
          <a:lstStyle/>
          <a:p>
            <a:r>
              <a:rPr lang="en-US" sz="2400" b="1" dirty="0" err="1"/>
              <a:t>TeraGen</a:t>
            </a:r>
            <a:r>
              <a:rPr lang="en-US" sz="2400" b="1" dirty="0"/>
              <a:t>:</a:t>
            </a:r>
          </a:p>
          <a:p>
            <a:r>
              <a:rPr lang="en-US" i="1" dirty="0"/>
              <a:t>$ time bin/</a:t>
            </a:r>
            <a:r>
              <a:rPr lang="en-US" i="1" dirty="0" err="1"/>
              <a:t>hadoop</a:t>
            </a:r>
            <a:r>
              <a:rPr lang="en-US" i="1" dirty="0"/>
              <a:t> jar share/</a:t>
            </a:r>
            <a:r>
              <a:rPr lang="en-US" i="1" dirty="0" err="1"/>
              <a:t>hadoop</a:t>
            </a:r>
            <a:r>
              <a:rPr lang="en-US" i="1" dirty="0"/>
              <a:t>/</a:t>
            </a:r>
            <a:r>
              <a:rPr lang="en-US" i="1" dirty="0" err="1"/>
              <a:t>mapreduce</a:t>
            </a:r>
            <a:r>
              <a:rPr lang="en-US" i="1" dirty="0"/>
              <a:t>/hadoop-mapreduce-examples-2.7.1.jar </a:t>
            </a:r>
            <a:r>
              <a:rPr lang="en-US" i="1" dirty="0" err="1"/>
              <a:t>teragen</a:t>
            </a:r>
            <a:r>
              <a:rPr lang="en-US" i="1" dirty="0"/>
              <a:t> 100000000  /benchmark/</a:t>
            </a:r>
            <a:r>
              <a:rPr lang="en-US" i="1" dirty="0" err="1"/>
              <a:t>terasort</a:t>
            </a:r>
            <a:r>
              <a:rPr lang="en-US" i="1" dirty="0"/>
              <a:t>-input</a:t>
            </a:r>
          </a:p>
          <a:p>
            <a:r>
              <a:rPr lang="en-US" sz="2400" b="1" dirty="0" err="1"/>
              <a:t>TeraSort</a:t>
            </a:r>
            <a:r>
              <a:rPr lang="en-US" sz="2400" b="1" dirty="0"/>
              <a:t>:</a:t>
            </a:r>
          </a:p>
          <a:p>
            <a:r>
              <a:rPr lang="en-US" i="1" dirty="0"/>
              <a:t>$ time bin/</a:t>
            </a:r>
            <a:r>
              <a:rPr lang="en-US" i="1" dirty="0" err="1"/>
              <a:t>hadoop</a:t>
            </a:r>
            <a:r>
              <a:rPr lang="en-US" i="1" dirty="0"/>
              <a:t> jar share/</a:t>
            </a:r>
            <a:r>
              <a:rPr lang="en-US" i="1" dirty="0" err="1"/>
              <a:t>hadoop</a:t>
            </a:r>
            <a:r>
              <a:rPr lang="en-US" i="1" dirty="0"/>
              <a:t>/</a:t>
            </a:r>
            <a:r>
              <a:rPr lang="en-US" i="1" dirty="0" err="1"/>
              <a:t>mapreduce</a:t>
            </a:r>
            <a:r>
              <a:rPr lang="en-US" i="1" dirty="0"/>
              <a:t>/hadoop-mapreduce-examples-2.7.1.jar </a:t>
            </a:r>
            <a:r>
              <a:rPr lang="en-US" i="1" dirty="0" err="1"/>
              <a:t>terasort</a:t>
            </a:r>
            <a:r>
              <a:rPr lang="en-US" i="1" dirty="0"/>
              <a:t> /benchmark/</a:t>
            </a:r>
            <a:r>
              <a:rPr lang="en-US" i="1" dirty="0" err="1"/>
              <a:t>terasort</a:t>
            </a:r>
            <a:r>
              <a:rPr lang="en-US" i="1" dirty="0"/>
              <a:t>-input /benchmark/</a:t>
            </a:r>
            <a:r>
              <a:rPr lang="en-US" i="1" dirty="0" err="1"/>
              <a:t>terasort</a:t>
            </a:r>
            <a:r>
              <a:rPr lang="en-US" i="1" dirty="0"/>
              <a:t>-output</a:t>
            </a:r>
          </a:p>
          <a:p>
            <a:r>
              <a:rPr lang="en-US" sz="2400" b="1" dirty="0" err="1"/>
              <a:t>TeraValidate</a:t>
            </a:r>
            <a:r>
              <a:rPr lang="en-US" sz="2400" b="1" dirty="0"/>
              <a:t>:</a:t>
            </a:r>
          </a:p>
          <a:p>
            <a:r>
              <a:rPr lang="en-US" i="1" dirty="0"/>
              <a:t>$ time bin/</a:t>
            </a:r>
            <a:r>
              <a:rPr lang="en-US" i="1" dirty="0" err="1"/>
              <a:t>hadoop</a:t>
            </a:r>
            <a:r>
              <a:rPr lang="en-US" i="1" dirty="0"/>
              <a:t> jar share/</a:t>
            </a:r>
            <a:r>
              <a:rPr lang="en-US" i="1" dirty="0" err="1"/>
              <a:t>hadoop</a:t>
            </a:r>
            <a:r>
              <a:rPr lang="en-US" i="1" dirty="0"/>
              <a:t>/</a:t>
            </a:r>
            <a:r>
              <a:rPr lang="en-US" i="1" dirty="0" err="1"/>
              <a:t>mapreduce</a:t>
            </a:r>
            <a:r>
              <a:rPr lang="en-US" i="1" dirty="0"/>
              <a:t>/hadoop-mapreduce-examples-2.7.1.jar </a:t>
            </a:r>
            <a:r>
              <a:rPr lang="en-US" i="1" dirty="0" err="1"/>
              <a:t>teravalidate</a:t>
            </a:r>
            <a:r>
              <a:rPr lang="en-US" i="1" dirty="0"/>
              <a:t> /benchmark/</a:t>
            </a:r>
            <a:r>
              <a:rPr lang="en-US" i="1" dirty="0" err="1"/>
              <a:t>terasort</a:t>
            </a:r>
            <a:r>
              <a:rPr lang="en-US" i="1" dirty="0"/>
              <a:t>-output /benchmark/</a:t>
            </a:r>
            <a:r>
              <a:rPr lang="en-US" i="1" dirty="0" err="1"/>
              <a:t>terasort</a:t>
            </a:r>
            <a:r>
              <a:rPr lang="en-US" i="1" dirty="0"/>
              <a:t>-validate</a:t>
            </a:r>
          </a:p>
        </p:txBody>
      </p:sp>
    </p:spTree>
    <p:extLst>
      <p:ext uri="{BB962C8B-B14F-4D97-AF65-F5344CB8AC3E}">
        <p14:creationId xmlns:p14="http://schemas.microsoft.com/office/powerpoint/2010/main" val="1779056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664579" y="246580"/>
            <a:ext cx="10860175" cy="5876818"/>
          </a:xfrm>
        </p:spPr>
      </p:pic>
    </p:spTree>
    <p:extLst>
      <p:ext uri="{BB962C8B-B14F-4D97-AF65-F5344CB8AC3E}">
        <p14:creationId xmlns:p14="http://schemas.microsoft.com/office/powerpoint/2010/main" val="678535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05520" y="295229"/>
            <a:ext cx="1057918" cy="461665"/>
          </a:xfrm>
          <a:prstGeom prst="rect">
            <a:avLst/>
          </a:prstGeom>
          <a:noFill/>
        </p:spPr>
        <p:txBody>
          <a:bodyPr wrap="none" rtlCol="0">
            <a:spAutoFit/>
          </a:bodyPr>
          <a:lstStyle/>
          <a:p>
            <a:r>
              <a:rPr lang="en-US" sz="2400" dirty="0">
                <a:solidFill>
                  <a:schemeClr val="bg1"/>
                </a:solidFill>
              </a:rPr>
              <a:t>Cluster</a:t>
            </a:r>
          </a:p>
        </p:txBody>
      </p:sp>
      <p:pic>
        <p:nvPicPr>
          <p:cNvPr id="3" name="Content Placeholder 2"/>
          <p:cNvPicPr>
            <a:picLocks noGrp="1" noChangeAspect="1"/>
          </p:cNvPicPr>
          <p:nvPr>
            <p:ph idx="1"/>
          </p:nvPr>
        </p:nvPicPr>
        <p:blipFill>
          <a:blip r:embed="rId2"/>
          <a:stretch>
            <a:fillRect/>
          </a:stretch>
        </p:blipFill>
        <p:spPr>
          <a:xfrm>
            <a:off x="1150705" y="192522"/>
            <a:ext cx="9852915" cy="5934523"/>
          </a:xfrm>
        </p:spPr>
      </p:pic>
      <p:sp>
        <p:nvSpPr>
          <p:cNvPr id="11" name="TextBox 10"/>
          <p:cNvSpPr txBox="1"/>
          <p:nvPr/>
        </p:nvSpPr>
        <p:spPr>
          <a:xfrm>
            <a:off x="4530106" y="295229"/>
            <a:ext cx="914802" cy="400110"/>
          </a:xfrm>
          <a:prstGeom prst="rect">
            <a:avLst/>
          </a:prstGeom>
          <a:noFill/>
        </p:spPr>
        <p:txBody>
          <a:bodyPr wrap="none" rtlCol="0">
            <a:spAutoFit/>
          </a:bodyPr>
          <a:lstStyle/>
          <a:p>
            <a:r>
              <a:rPr lang="en-US" sz="2000" dirty="0">
                <a:solidFill>
                  <a:schemeClr val="bg1"/>
                </a:solidFill>
              </a:rPr>
              <a:t>Cluster</a:t>
            </a:r>
          </a:p>
        </p:txBody>
      </p:sp>
    </p:spTree>
    <p:extLst>
      <p:ext uri="{BB962C8B-B14F-4D97-AF65-F5344CB8AC3E}">
        <p14:creationId xmlns:p14="http://schemas.microsoft.com/office/powerpoint/2010/main" val="825487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Count</a:t>
            </a:r>
          </a:p>
        </p:txBody>
      </p:sp>
      <p:sp>
        <p:nvSpPr>
          <p:cNvPr id="3" name="Content Placeholder 2"/>
          <p:cNvSpPr>
            <a:spLocks noGrp="1"/>
          </p:cNvSpPr>
          <p:nvPr>
            <p:ph idx="1"/>
          </p:nvPr>
        </p:nvSpPr>
        <p:spPr/>
        <p:txBody>
          <a:bodyPr>
            <a:normAutofit/>
          </a:bodyPr>
          <a:lstStyle/>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7486" y="1845734"/>
            <a:ext cx="6086475" cy="4240480"/>
          </a:xfrm>
          <a:prstGeom prst="rect">
            <a:avLst/>
          </a:prstGeom>
        </p:spPr>
      </p:pic>
    </p:spTree>
    <p:extLst>
      <p:ext uri="{BB962C8B-B14F-4D97-AF65-F5344CB8AC3E}">
        <p14:creationId xmlns:p14="http://schemas.microsoft.com/office/powerpoint/2010/main" val="2103631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356190" y="292164"/>
            <a:ext cx="9598984" cy="5820959"/>
          </a:xfrm>
        </p:spPr>
      </p:pic>
    </p:spTree>
    <p:extLst>
      <p:ext uri="{BB962C8B-B14F-4D97-AF65-F5344CB8AC3E}">
        <p14:creationId xmlns:p14="http://schemas.microsoft.com/office/powerpoint/2010/main" val="951347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4530106" y="367852"/>
            <a:ext cx="914802" cy="400110"/>
          </a:xfrm>
          <a:prstGeom prst="rect">
            <a:avLst/>
          </a:prstGeom>
          <a:noFill/>
        </p:spPr>
        <p:txBody>
          <a:bodyPr wrap="none" rtlCol="0">
            <a:spAutoFit/>
          </a:bodyPr>
          <a:lstStyle/>
          <a:p>
            <a:r>
              <a:rPr lang="en-US" sz="2000" dirty="0">
                <a:solidFill>
                  <a:schemeClr val="bg1"/>
                </a:solidFill>
              </a:rPr>
              <a:t>Cluster</a:t>
            </a:r>
          </a:p>
        </p:txBody>
      </p:sp>
      <p:pic>
        <p:nvPicPr>
          <p:cNvPr id="8" name="Content Placeholder 7"/>
          <p:cNvPicPr>
            <a:picLocks noGrp="1" noChangeAspect="1"/>
          </p:cNvPicPr>
          <p:nvPr>
            <p:ph idx="1"/>
          </p:nvPr>
        </p:nvPicPr>
        <p:blipFill>
          <a:blip r:embed="rId2"/>
          <a:stretch>
            <a:fillRect/>
          </a:stretch>
        </p:blipFill>
        <p:spPr>
          <a:xfrm>
            <a:off x="852519" y="276187"/>
            <a:ext cx="10547921" cy="5826662"/>
          </a:xfrm>
        </p:spPr>
      </p:pic>
      <p:sp>
        <p:nvSpPr>
          <p:cNvPr id="10" name="TextBox 9"/>
          <p:cNvSpPr txBox="1"/>
          <p:nvPr/>
        </p:nvSpPr>
        <p:spPr>
          <a:xfrm>
            <a:off x="4530106" y="378268"/>
            <a:ext cx="914802" cy="400110"/>
          </a:xfrm>
          <a:prstGeom prst="rect">
            <a:avLst/>
          </a:prstGeom>
          <a:noFill/>
        </p:spPr>
        <p:txBody>
          <a:bodyPr wrap="none" rtlCol="0">
            <a:spAutoFit/>
          </a:bodyPr>
          <a:lstStyle/>
          <a:p>
            <a:r>
              <a:rPr lang="en-US" sz="2000" dirty="0">
                <a:solidFill>
                  <a:schemeClr val="bg1"/>
                </a:solidFill>
              </a:rPr>
              <a:t>Cluster</a:t>
            </a:r>
          </a:p>
        </p:txBody>
      </p:sp>
    </p:spTree>
    <p:extLst>
      <p:ext uri="{BB962C8B-B14F-4D97-AF65-F5344CB8AC3E}">
        <p14:creationId xmlns:p14="http://schemas.microsoft.com/office/powerpoint/2010/main" val="121618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CHALLENGES</a:t>
            </a:r>
          </a:p>
        </p:txBody>
      </p:sp>
      <p:sp>
        <p:nvSpPr>
          <p:cNvPr id="3" name="Content Placeholder 2"/>
          <p:cNvSpPr>
            <a:spLocks noGrp="1"/>
          </p:cNvSpPr>
          <p:nvPr>
            <p:ph idx="1"/>
          </p:nvPr>
        </p:nvSpPr>
        <p:spPr/>
        <p:txBody>
          <a:bodyPr/>
          <a:lstStyle/>
          <a:p>
            <a:pPr algn="just">
              <a:buFont typeface="Wingdings" charset="2"/>
              <a:buChar char="Ø"/>
            </a:pPr>
            <a:r>
              <a:rPr lang="en-US" dirty="0" err="1"/>
              <a:t>Namenode</a:t>
            </a:r>
            <a:r>
              <a:rPr lang="en-US" dirty="0"/>
              <a:t> enters into </a:t>
            </a:r>
            <a:r>
              <a:rPr lang="en-US" dirty="0" err="1"/>
              <a:t>safemode</a:t>
            </a:r>
            <a:r>
              <a:rPr lang="en-US" dirty="0"/>
              <a:t> when there is shortage of memory. As a result the HDFS becomes readable only. That means one can not create any additional directory or file in the HDFS.</a:t>
            </a:r>
          </a:p>
          <a:p>
            <a:pPr algn="just">
              <a:buFont typeface="Wingdings" charset="2"/>
              <a:buChar char="Ø"/>
            </a:pPr>
            <a:r>
              <a:rPr lang="en-US" dirty="0"/>
              <a:t>To setup a </a:t>
            </a:r>
            <a:r>
              <a:rPr lang="en-US" dirty="0" err="1"/>
              <a:t>multinode</a:t>
            </a:r>
            <a:r>
              <a:rPr lang="en-US" dirty="0"/>
              <a:t> cluster of Hadoop in cloud platform is a challenging task</a:t>
            </a:r>
          </a:p>
        </p:txBody>
      </p:sp>
    </p:spTree>
    <p:extLst>
      <p:ext uri="{BB962C8B-B14F-4D97-AF65-F5344CB8AC3E}">
        <p14:creationId xmlns:p14="http://schemas.microsoft.com/office/powerpoint/2010/main" val="101456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097280" y="1845734"/>
            <a:ext cx="10424160" cy="4023360"/>
          </a:xfrm>
        </p:spPr>
        <p:txBody>
          <a:bodyPr/>
          <a:lstStyle/>
          <a:p>
            <a:pPr marL="0" indent="0" algn="just">
              <a:buNone/>
            </a:pPr>
            <a:r>
              <a:rPr lang="en-US" b="1" dirty="0"/>
              <a:t>Cost Analysis as per our configuration:</a:t>
            </a:r>
          </a:p>
          <a:p>
            <a:pPr algn="just">
              <a:buFont typeface="Wingdings" charset="2"/>
              <a:buChar char="Ø"/>
            </a:pPr>
            <a:r>
              <a:rPr lang="en-US" dirty="0"/>
              <a:t>If a </a:t>
            </a:r>
            <a:r>
              <a:rPr lang="en-US" dirty="0" err="1"/>
              <a:t>Terasort</a:t>
            </a:r>
            <a:r>
              <a:rPr lang="en-US" dirty="0"/>
              <a:t> in Amazon is completed in 4.22 mins and if the task is continuously run for 20 times the total time is 84.4 mins and the cost would be $17.724</a:t>
            </a:r>
          </a:p>
          <a:p>
            <a:pPr algn="just">
              <a:buFont typeface="Wingdings" charset="2"/>
              <a:buChar char="Ø"/>
            </a:pPr>
            <a:r>
              <a:rPr lang="en-US" dirty="0"/>
              <a:t>If a </a:t>
            </a:r>
            <a:r>
              <a:rPr lang="en-US" dirty="0" err="1"/>
              <a:t>Terasort</a:t>
            </a:r>
            <a:r>
              <a:rPr lang="en-US" dirty="0"/>
              <a:t> in Google is completed in 7.12 mins and if the task is continuously run for 20 times the total time is 142.4 mins and the cost would be $18.93</a:t>
            </a:r>
          </a:p>
          <a:p>
            <a:pPr algn="just">
              <a:buFont typeface="Wingdings" charset="2"/>
              <a:buChar char="Ø"/>
            </a:pPr>
            <a:r>
              <a:rPr lang="en-US" dirty="0"/>
              <a:t>When we compare </a:t>
            </a:r>
            <a:r>
              <a:rPr lang="en-US" dirty="0" err="1"/>
              <a:t>aws</a:t>
            </a:r>
            <a:r>
              <a:rPr lang="en-US" dirty="0"/>
              <a:t> and google cloud we see slight performance efficiency in </a:t>
            </a:r>
            <a:r>
              <a:rPr lang="en-US" dirty="0" err="1"/>
              <a:t>aws</a:t>
            </a:r>
            <a:r>
              <a:rPr lang="en-US" dirty="0"/>
              <a:t> (</a:t>
            </a:r>
            <a:r>
              <a:rPr lang="en-US" dirty="0" err="1"/>
              <a:t>Signle</a:t>
            </a:r>
            <a:r>
              <a:rPr lang="en-US" dirty="0"/>
              <a:t> node)</a:t>
            </a:r>
          </a:p>
          <a:p>
            <a:pPr algn="just">
              <a:buFont typeface="Wingdings" charset="2"/>
              <a:buChar char="Ø"/>
            </a:pPr>
            <a:r>
              <a:rPr lang="en-US" dirty="0"/>
              <a:t>When we compare Amazon EMR and Google </a:t>
            </a:r>
            <a:r>
              <a:rPr lang="en-US" dirty="0" err="1"/>
              <a:t>DataProc</a:t>
            </a:r>
            <a:r>
              <a:rPr lang="en-US" dirty="0"/>
              <a:t>, Amazon EMR has better performance overall with cost.  (with our testing configurations)</a:t>
            </a:r>
          </a:p>
          <a:p>
            <a:pPr algn="just">
              <a:buFont typeface="Wingdings" charset="2"/>
              <a:buChar char="Ø"/>
            </a:pPr>
            <a:endParaRPr lang="en-US" dirty="0"/>
          </a:p>
        </p:txBody>
      </p:sp>
    </p:spTree>
    <p:extLst>
      <p:ext uri="{BB962C8B-B14F-4D97-AF65-F5344CB8AC3E}">
        <p14:creationId xmlns:p14="http://schemas.microsoft.com/office/powerpoint/2010/main" val="1393727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endParaRPr lang="en-US" dirty="0"/>
          </a:p>
          <a:p>
            <a:pPr>
              <a:buFont typeface="Wingdings" charset="2"/>
              <a:buChar char="v"/>
            </a:pPr>
            <a:r>
              <a:rPr lang="en-US" u="sng" dirty="0">
                <a:hlinkClick r:id="rId2"/>
              </a:rPr>
              <a:t>  http://ieeexplore.ieee.org/abstract/document/6787290/</a:t>
            </a:r>
            <a:r>
              <a:rPr lang="en-US" dirty="0"/>
              <a:t> </a:t>
            </a:r>
          </a:p>
          <a:p>
            <a:pPr>
              <a:buFont typeface="Wingdings" charset="2"/>
              <a:buChar char="v"/>
            </a:pPr>
            <a:r>
              <a:rPr lang="en-US" dirty="0">
                <a:hlinkClick r:id="rId3"/>
              </a:rPr>
              <a:t>http://www.michael-noll.com/blog/2011/04/09/benchmarking-and-stress-testing-an-hadoop-cluster-with-terasort-testdfsio-nnbench-mrbench/</a:t>
            </a:r>
            <a:endParaRPr lang="en-US" dirty="0"/>
          </a:p>
          <a:p>
            <a:pPr>
              <a:buFont typeface="Wingdings" charset="2"/>
              <a:buChar char="v"/>
            </a:pPr>
            <a:r>
              <a:rPr lang="en-US" u="sng" dirty="0">
                <a:hlinkClick r:id="rId4"/>
              </a:rPr>
              <a:t>http://www.informit.com/articles/article.aspx?p=2453563&amp;seqNum=2</a:t>
            </a:r>
            <a:endParaRPr lang="en-US" dirty="0"/>
          </a:p>
          <a:p>
            <a:pPr>
              <a:buFont typeface="Wingdings" charset="2"/>
              <a:buChar char="v"/>
            </a:pPr>
            <a:r>
              <a:rPr lang="en-US" u="sng" dirty="0">
                <a:hlinkClick r:id="rId5"/>
              </a:rPr>
              <a:t>https://discuss.pivotal.io/hc/en-us/articles/200864057-Running-DFSIO-MapReduce-benchmark-test</a:t>
            </a:r>
            <a:endParaRPr lang="en-US" dirty="0"/>
          </a:p>
          <a:p>
            <a:pPr>
              <a:buFont typeface="Wingdings" charset="2"/>
              <a:buChar char="v"/>
            </a:pPr>
            <a:endParaRPr lang="en-US" dirty="0"/>
          </a:p>
        </p:txBody>
      </p:sp>
    </p:spTree>
    <p:extLst>
      <p:ext uri="{BB962C8B-B14F-4D97-AF65-F5344CB8AC3E}">
        <p14:creationId xmlns:p14="http://schemas.microsoft.com/office/powerpoint/2010/main" val="2019844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gn="ctr"/>
            <a:endParaRPr lang="en-US" sz="7200" dirty="0"/>
          </a:p>
          <a:p>
            <a:pPr algn="ctr"/>
            <a:r>
              <a:rPr lang="en-US" sz="7200" dirty="0"/>
              <a:t>Thank You</a:t>
            </a:r>
          </a:p>
        </p:txBody>
      </p:sp>
    </p:spTree>
    <p:extLst>
      <p:ext uri="{BB962C8B-B14F-4D97-AF65-F5344CB8AC3E}">
        <p14:creationId xmlns:p14="http://schemas.microsoft.com/office/powerpoint/2010/main" val="140902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57189"/>
          </a:xfrm>
        </p:spPr>
        <p:txBody>
          <a:bodyPr/>
          <a:lstStyle/>
          <a:p>
            <a:r>
              <a:rPr lang="en-US" dirty="0"/>
              <a:t>CONFIGURATIONS</a:t>
            </a:r>
          </a:p>
        </p:txBody>
      </p:sp>
      <p:pic>
        <p:nvPicPr>
          <p:cNvPr id="6" name="Content Placeholder 5"/>
          <p:cNvPicPr>
            <a:picLocks noGrp="1" noChangeAspect="1"/>
          </p:cNvPicPr>
          <p:nvPr>
            <p:ph idx="1"/>
          </p:nvPr>
        </p:nvPicPr>
        <p:blipFill>
          <a:blip r:embed="rId3"/>
          <a:stretch>
            <a:fillRect/>
          </a:stretch>
        </p:blipFill>
        <p:spPr>
          <a:xfrm>
            <a:off x="3080752" y="1833878"/>
            <a:ext cx="6091456" cy="4433107"/>
          </a:xfrm>
        </p:spPr>
      </p:pic>
      <p:sp>
        <p:nvSpPr>
          <p:cNvPr id="4" name="TextBox 3"/>
          <p:cNvSpPr txBox="1"/>
          <p:nvPr/>
        </p:nvSpPr>
        <p:spPr>
          <a:xfrm>
            <a:off x="6020790" y="23750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6261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508455" y="1777600"/>
            <a:ext cx="7259670" cy="4522839"/>
          </a:xfrm>
        </p:spPr>
      </p:pic>
    </p:spTree>
    <p:extLst>
      <p:ext uri="{BB962C8B-B14F-4D97-AF65-F5344CB8AC3E}">
        <p14:creationId xmlns:p14="http://schemas.microsoft.com/office/powerpoint/2010/main" val="354564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201779" y="1769414"/>
            <a:ext cx="5849401" cy="4538132"/>
          </a:xfrm>
        </p:spPr>
      </p:pic>
    </p:spTree>
    <p:extLst>
      <p:ext uri="{BB962C8B-B14F-4D97-AF65-F5344CB8AC3E}">
        <p14:creationId xmlns:p14="http://schemas.microsoft.com/office/powerpoint/2010/main" val="2655926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gn="ctr"/>
            <a:endParaRPr lang="en-US" sz="7200" dirty="0"/>
          </a:p>
          <a:p>
            <a:pPr algn="ctr"/>
            <a:r>
              <a:rPr lang="en-US" sz="7200" dirty="0"/>
              <a:t>Micro </a:t>
            </a:r>
            <a:r>
              <a:rPr lang="en-US" sz="7200" dirty="0" err="1"/>
              <a:t>BenchMarks</a:t>
            </a:r>
            <a:endParaRPr lang="en-US" sz="7200" dirty="0"/>
          </a:p>
        </p:txBody>
      </p:sp>
    </p:spTree>
    <p:extLst>
      <p:ext uri="{BB962C8B-B14F-4D97-AF65-F5344CB8AC3E}">
        <p14:creationId xmlns:p14="http://schemas.microsoft.com/office/powerpoint/2010/main" val="72391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Micro-Benchmarks</a:t>
            </a:r>
          </a:p>
        </p:txBody>
      </p:sp>
      <p:sp>
        <p:nvSpPr>
          <p:cNvPr id="3" name="Content Placeholder 2"/>
          <p:cNvSpPr>
            <a:spLocks noGrp="1"/>
          </p:cNvSpPr>
          <p:nvPr>
            <p:ph idx="1"/>
          </p:nvPr>
        </p:nvSpPr>
        <p:spPr/>
        <p:txBody>
          <a:bodyPr>
            <a:normAutofit/>
          </a:bodyPr>
          <a:lstStyle/>
          <a:p>
            <a:pPr algn="just"/>
            <a:r>
              <a:rPr lang="en-US" dirty="0"/>
              <a:t>Micro-benchmark is used to test the basic components of the Hadoop system. By micro-benchmarks it is possible to measure the performance of basic components before evaluating the system as a whole. Having the micro-benchmarks results, the macro-benchmarks is where we would evaluate the system as whole.</a:t>
            </a:r>
          </a:p>
          <a:p>
            <a:pPr algn="just"/>
            <a:r>
              <a:rPr lang="en-US" dirty="0"/>
              <a:t>Various micro-benchmarks that we have used are :</a:t>
            </a:r>
          </a:p>
          <a:p>
            <a:pPr algn="just"/>
            <a:r>
              <a:rPr lang="en-US" dirty="0"/>
              <a:t>1. </a:t>
            </a:r>
            <a:r>
              <a:rPr lang="en-US" dirty="0" err="1"/>
              <a:t>TestDFSIO</a:t>
            </a:r>
            <a:r>
              <a:rPr lang="en-US" dirty="0"/>
              <a:t> Benchmark</a:t>
            </a:r>
          </a:p>
          <a:p>
            <a:pPr algn="just"/>
            <a:r>
              <a:rPr lang="en-US" dirty="0"/>
              <a:t>2. </a:t>
            </a:r>
            <a:r>
              <a:rPr lang="en-US" dirty="0" err="1"/>
              <a:t>NameNode</a:t>
            </a:r>
            <a:r>
              <a:rPr lang="en-US" dirty="0"/>
              <a:t> Benchmark (</a:t>
            </a:r>
            <a:r>
              <a:rPr lang="en-US" dirty="0" err="1"/>
              <a:t>NNBenchmark</a:t>
            </a:r>
            <a:r>
              <a:rPr lang="en-US" dirty="0"/>
              <a:t>)</a:t>
            </a:r>
          </a:p>
          <a:p>
            <a:pPr algn="just"/>
            <a:r>
              <a:rPr lang="en-US" dirty="0"/>
              <a:t>3. MapReduce Benchmark (</a:t>
            </a:r>
            <a:r>
              <a:rPr lang="en-US" dirty="0" err="1"/>
              <a:t>MRBenchmark</a:t>
            </a:r>
            <a:r>
              <a:rPr lang="en-US" dirty="0"/>
              <a:t>)</a:t>
            </a:r>
          </a:p>
        </p:txBody>
      </p:sp>
    </p:spTree>
    <p:extLst>
      <p:ext uri="{BB962C8B-B14F-4D97-AF65-F5344CB8AC3E}">
        <p14:creationId xmlns:p14="http://schemas.microsoft.com/office/powerpoint/2010/main" val="2016649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t>TestDFSIO</a:t>
            </a:r>
            <a:r>
              <a:rPr lang="en-US" sz="3600" dirty="0"/>
              <a:t> </a:t>
            </a:r>
            <a:r>
              <a:rPr lang="en-US" sz="3600" dirty="0" err="1"/>
              <a:t>BenchMark</a:t>
            </a:r>
            <a:endParaRPr lang="en-US" sz="3600" dirty="0"/>
          </a:p>
        </p:txBody>
      </p:sp>
      <p:sp>
        <p:nvSpPr>
          <p:cNvPr id="3" name="Content Placeholder 2"/>
          <p:cNvSpPr>
            <a:spLocks noGrp="1"/>
          </p:cNvSpPr>
          <p:nvPr>
            <p:ph idx="1"/>
          </p:nvPr>
        </p:nvSpPr>
        <p:spPr>
          <a:xfrm>
            <a:off x="1097280" y="1845734"/>
            <a:ext cx="10058400" cy="4023360"/>
          </a:xfrm>
        </p:spPr>
        <p:txBody>
          <a:bodyPr/>
          <a:lstStyle/>
          <a:p>
            <a:pPr algn="just">
              <a:buFont typeface="Wingdings" charset="2"/>
              <a:buChar char="Ø"/>
            </a:pPr>
            <a:r>
              <a:rPr lang="en-US" dirty="0"/>
              <a:t>The </a:t>
            </a:r>
            <a:r>
              <a:rPr lang="en-US" dirty="0" err="1"/>
              <a:t>TestDFSIO</a:t>
            </a:r>
            <a:r>
              <a:rPr lang="en-US" dirty="0"/>
              <a:t> is a read and write test for HDFS</a:t>
            </a:r>
          </a:p>
          <a:p>
            <a:pPr algn="just">
              <a:buFont typeface="Wingdings" charset="2"/>
              <a:buChar char="Ø"/>
            </a:pPr>
            <a:r>
              <a:rPr lang="en-US" dirty="0"/>
              <a:t>It uses one map task per file</a:t>
            </a:r>
          </a:p>
          <a:p>
            <a:pPr algn="just">
              <a:buFont typeface="Wingdings" charset="2"/>
              <a:buChar char="Ø"/>
            </a:pPr>
            <a:r>
              <a:rPr lang="en-US" dirty="0"/>
              <a:t>It gives an idea of how fast the cluster is terms of I/O</a:t>
            </a:r>
          </a:p>
          <a:p>
            <a:pPr algn="just">
              <a:buFont typeface="Wingdings" charset="2"/>
              <a:buChar char="Ø"/>
            </a:pPr>
            <a:r>
              <a:rPr lang="en-US" dirty="0"/>
              <a:t>Helpful in stress testing HDFS</a:t>
            </a:r>
          </a:p>
          <a:p>
            <a:pPr algn="just">
              <a:buFont typeface="Wingdings" charset="2"/>
              <a:buChar char="Ø"/>
            </a:pPr>
            <a:r>
              <a:rPr lang="en-US" dirty="0"/>
              <a:t>It discovers network performance bottleneck</a:t>
            </a:r>
          </a:p>
          <a:p>
            <a:pPr algn="just">
              <a:buFont typeface="Wingdings" charset="2"/>
              <a:buChar char="Ø"/>
            </a:pPr>
            <a:r>
              <a:rPr lang="en-US" dirty="0"/>
              <a:t>To shake out the hardware, OS and Hadoop setup of your cluster machines (particularly the NameNodes and the DataNodes)</a:t>
            </a:r>
          </a:p>
          <a:p>
            <a:endParaRPr lang="en-US" dirty="0"/>
          </a:p>
        </p:txBody>
      </p:sp>
    </p:spTree>
    <p:extLst>
      <p:ext uri="{BB962C8B-B14F-4D97-AF65-F5344CB8AC3E}">
        <p14:creationId xmlns:p14="http://schemas.microsoft.com/office/powerpoint/2010/main" val="290224563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970</TotalTime>
  <Words>1281</Words>
  <Application>Microsoft Office PowerPoint</Application>
  <PresentationFormat>Widescreen</PresentationFormat>
  <Paragraphs>144</Paragraphs>
  <Slides>39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Calibri</vt:lpstr>
      <vt:lpstr>Calibri Light</vt:lpstr>
      <vt:lpstr>Wingdings</vt:lpstr>
      <vt:lpstr>Retrospect</vt:lpstr>
      <vt:lpstr>Comparison of Container Technology Systems for MapReduce Clusters of Different Cloud Providers</vt:lpstr>
      <vt:lpstr>Project Outline</vt:lpstr>
      <vt:lpstr>Project Outline (Contd)</vt:lpstr>
      <vt:lpstr>CONFIGURATIONS</vt:lpstr>
      <vt:lpstr>PowerPoint Presentation</vt:lpstr>
      <vt:lpstr>PowerPoint Presentation</vt:lpstr>
      <vt:lpstr>PowerPoint Presentation</vt:lpstr>
      <vt:lpstr>Micro-Benchmarks</vt:lpstr>
      <vt:lpstr>TestDFSIO BenchMark</vt:lpstr>
      <vt:lpstr>TestDFSIO BenchMark</vt:lpstr>
      <vt:lpstr>TestDFSIO: Write Test</vt:lpstr>
      <vt:lpstr>TestDFSIO: Write Output (8Gb)</vt:lpstr>
      <vt:lpstr>PowerPoint Presentation</vt:lpstr>
      <vt:lpstr>PowerPoint Presentation</vt:lpstr>
      <vt:lpstr>TestDFSIO: Read test</vt:lpstr>
      <vt:lpstr>TestDFSIO: Read Output (8Gb)</vt:lpstr>
      <vt:lpstr>PowerPoint Presentation</vt:lpstr>
      <vt:lpstr>PowerPoint Presentation</vt:lpstr>
      <vt:lpstr>NameNode Benchmark</vt:lpstr>
      <vt:lpstr>Command</vt:lpstr>
      <vt:lpstr>PowerPoint Presentation</vt:lpstr>
      <vt:lpstr>PowerPoint Presentation</vt:lpstr>
      <vt:lpstr>MapReduce Benchmark</vt:lpstr>
      <vt:lpstr>Command</vt:lpstr>
      <vt:lpstr>PowerPoint Presentation</vt:lpstr>
      <vt:lpstr>PowerPoint Presentation</vt:lpstr>
      <vt:lpstr>Macro-benchmarks</vt:lpstr>
      <vt:lpstr>TeraSort Benchmark</vt:lpstr>
      <vt:lpstr>TeraSort Workflow</vt:lpstr>
      <vt:lpstr>Commands:</vt:lpstr>
      <vt:lpstr>PowerPoint Presentation</vt:lpstr>
      <vt:lpstr>PowerPoint Presentation</vt:lpstr>
      <vt:lpstr>Word Count</vt:lpstr>
      <vt:lpstr>PowerPoint Presentation</vt:lpstr>
      <vt:lpstr>PowerPoint Presentation</vt:lpstr>
      <vt:lpstr>TECHNICAL CHALLENGES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Container Technology Systems for MapReduce Clusters of Different Cloud Providers</dc:title>
  <dc:creator>balaji.sai16@gmail.com</dc:creator>
  <cp:lastModifiedBy>Anuj Shah</cp:lastModifiedBy>
  <cp:revision>268</cp:revision>
  <cp:lastPrinted>2017-03-19T00:56:25Z</cp:lastPrinted>
  <dcterms:created xsi:type="dcterms:W3CDTF">2017-01-24T22:38:51Z</dcterms:created>
  <dcterms:modified xsi:type="dcterms:W3CDTF">2017-03-26T00:49:04Z</dcterms:modified>
</cp:coreProperties>
</file>